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Lst>
  <p:sldSz cx="18288000" cy="10287000"/>
  <p:notesSz cx="6858000" cy="9144000"/>
  <p:embeddedFontLst>
    <p:embeddedFont>
      <p:font typeface="Open Sauce" charset="1" panose="00000500000000000000"/>
      <p:regular r:id="rId43"/>
    </p:embeddedFont>
    <p:embeddedFont>
      <p:font typeface="Antonio Bold" charset="1" panose="02000803000000000000"/>
      <p:regular r:id="rId44"/>
    </p:embeddedFont>
    <p:embeddedFont>
      <p:font typeface="Open Sauce Bold" charset="1" panose="00000800000000000000"/>
      <p:regular r:id="rId45"/>
    </p:embeddedFont>
    <p:embeddedFont>
      <p:font typeface="Antonio" charset="1" panose="02000503000000000000"/>
      <p:regular r:id="rId4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slides/slide22.xml" Type="http://schemas.openxmlformats.org/officeDocument/2006/relationships/slide"/><Relationship Id="rId28" Target="slides/slide23.xml" Type="http://schemas.openxmlformats.org/officeDocument/2006/relationships/slide"/><Relationship Id="rId29" Target="slides/slide24.xml" Type="http://schemas.openxmlformats.org/officeDocument/2006/relationships/slide"/><Relationship Id="rId3" Target="viewProps.xml" Type="http://schemas.openxmlformats.org/officeDocument/2006/relationships/viewProps"/><Relationship Id="rId30" Target="slides/slide25.xml" Type="http://schemas.openxmlformats.org/officeDocument/2006/relationships/slide"/><Relationship Id="rId31" Target="slides/slide26.xml" Type="http://schemas.openxmlformats.org/officeDocument/2006/relationships/slide"/><Relationship Id="rId32" Target="slides/slide27.xml" Type="http://schemas.openxmlformats.org/officeDocument/2006/relationships/slide"/><Relationship Id="rId33" Target="slides/slide28.xml" Type="http://schemas.openxmlformats.org/officeDocument/2006/relationships/slide"/><Relationship Id="rId34" Target="slides/slide29.xml" Type="http://schemas.openxmlformats.org/officeDocument/2006/relationships/slide"/><Relationship Id="rId35" Target="slides/slide30.xml" Type="http://schemas.openxmlformats.org/officeDocument/2006/relationships/slide"/><Relationship Id="rId36" Target="slides/slide31.xml" Type="http://schemas.openxmlformats.org/officeDocument/2006/relationships/slide"/><Relationship Id="rId37" Target="slides/slide32.xml" Type="http://schemas.openxmlformats.org/officeDocument/2006/relationships/slide"/><Relationship Id="rId38" Target="slides/slide33.xml" Type="http://schemas.openxmlformats.org/officeDocument/2006/relationships/slide"/><Relationship Id="rId39" Target="slides/slide34.xml" Type="http://schemas.openxmlformats.org/officeDocument/2006/relationships/slide"/><Relationship Id="rId4" Target="theme/theme1.xml" Type="http://schemas.openxmlformats.org/officeDocument/2006/relationships/theme"/><Relationship Id="rId40" Target="slides/slide35.xml" Type="http://schemas.openxmlformats.org/officeDocument/2006/relationships/slide"/><Relationship Id="rId41" Target="slides/slide36.xml" Type="http://schemas.openxmlformats.org/officeDocument/2006/relationships/slide"/><Relationship Id="rId42" Target="slides/slide37.xml" Type="http://schemas.openxmlformats.org/officeDocument/2006/relationships/slide"/><Relationship Id="rId43" Target="fonts/font43.fntdata" Type="http://schemas.openxmlformats.org/officeDocument/2006/relationships/font"/><Relationship Id="rId44" Target="fonts/font44.fntdata" Type="http://schemas.openxmlformats.org/officeDocument/2006/relationships/font"/><Relationship Id="rId45" Target="fonts/font45.fntdata" Type="http://schemas.openxmlformats.org/officeDocument/2006/relationships/font"/><Relationship Id="rId46" Target="fonts/font46.fntdata" Type="http://schemas.openxmlformats.org/officeDocument/2006/relationships/font"/><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4.png" Type="http://schemas.openxmlformats.org/officeDocument/2006/relationships/image"/><Relationship Id="rId4" Target="../media/image12.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4.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4.png" Type="http://schemas.openxmlformats.org/officeDocument/2006/relationships/image"/><Relationship Id="rId4" Target="../media/image13.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4.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4.png" Type="http://schemas.openxmlformats.org/officeDocument/2006/relationships/image"/><Relationship Id="rId4" Target="../media/image14.png" Type="http://schemas.openxmlformats.org/officeDocument/2006/relationships/image"/><Relationship Id="rId5" Target="../media/image8.png" Type="http://schemas.openxmlformats.org/officeDocument/2006/relationships/image"/><Relationship Id="rId6" Target="../media/image9.sv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4.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4.png" Type="http://schemas.openxmlformats.org/officeDocument/2006/relationships/image"/><Relationship Id="rId4" Target="../media/image8.png" Type="http://schemas.openxmlformats.org/officeDocument/2006/relationships/image"/><Relationship Id="rId5" Target="../media/image9.svg" Type="http://schemas.openxmlformats.org/officeDocument/2006/relationships/image"/><Relationship Id="rId6" Target="../media/image6.png" Type="http://schemas.openxmlformats.org/officeDocument/2006/relationships/image"/><Relationship Id="rId7" Target="../media/image7.sv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4.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4.png" Type="http://schemas.openxmlformats.org/officeDocument/2006/relationships/image"/><Relationship Id="rId4" Target="../media/image15.png" Type="http://schemas.openxmlformats.org/officeDocument/2006/relationships/image"/><Relationship Id="rId5" Target="../media/image8.png" Type="http://schemas.openxmlformats.org/officeDocument/2006/relationships/image"/><Relationship Id="rId6" Target="../media/image9.sv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4.png" Type="http://schemas.openxmlformats.org/officeDocument/2006/relationships/image"/><Relationship Id="rId4" Target="../media/image16.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4.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4.png" Type="http://schemas.openxmlformats.org/officeDocument/2006/relationships/image"/><Relationship Id="rId4" Target="../media/image16.png" Type="http://schemas.openxmlformats.org/officeDocument/2006/relationships/image"/><Relationship Id="rId5" Target="../media/image17.png" Type="http://schemas.openxmlformats.org/officeDocument/2006/relationships/image"/><Relationship Id="rId6" Target="../media/image8.png" Type="http://schemas.openxmlformats.org/officeDocument/2006/relationships/image"/><Relationship Id="rId7" Target="../media/image9.sv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4.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https://www.planalto.gov.br/ccivil_03/leis/lcp/lcp123.htm#art12" TargetMode="External" Type="http://schemas.openxmlformats.org/officeDocument/2006/relationships/hyperlink"/><Relationship Id="rId3" Target="../media/image5.png" Type="http://schemas.openxmlformats.org/officeDocument/2006/relationships/image"/><Relationship Id="rId4" Target="../media/image4.png" Type="http://schemas.openxmlformats.org/officeDocument/2006/relationships/image"/><Relationship Id="rId5" Target="../media/image8.png" Type="http://schemas.openxmlformats.org/officeDocument/2006/relationships/image"/><Relationship Id="rId6" Target="../media/image9.sv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4.pn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4.png" Type="http://schemas.openxmlformats.org/officeDocument/2006/relationships/image"/><Relationship Id="rId4" Target="../media/image18.png" Type="http://schemas.openxmlformats.org/officeDocument/2006/relationships/image"/><Relationship Id="rId5" Target="../media/image8.png" Type="http://schemas.openxmlformats.org/officeDocument/2006/relationships/image"/><Relationship Id="rId6" Target="../media/image9.sv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4.pn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4.pn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4.pn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4.png" Type="http://schemas.openxmlformats.org/officeDocument/2006/relationships/image"/><Relationship Id="rId4" Target="../media/image8.png" Type="http://schemas.openxmlformats.org/officeDocument/2006/relationships/image"/><Relationship Id="rId5" Target="../media/image9.svg" Type="http://schemas.openxmlformats.org/officeDocument/2006/relationships/image"/><Relationship Id="rId6" Target="../media/image6.png" Type="http://schemas.openxmlformats.org/officeDocument/2006/relationships/image"/><Relationship Id="rId7" Target="../media/image7.svg" Type="http://schemas.openxmlformats.org/officeDocument/2006/relationships/image"/></Relationships>
</file>

<file path=ppt/slides/_rels/slide2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4.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4.png" Type="http://schemas.openxmlformats.org/officeDocument/2006/relationships/image"/></Relationships>
</file>

<file path=ppt/slides/_rels/slide3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4.png" Type="http://schemas.openxmlformats.org/officeDocument/2006/relationships/image"/></Relationships>
</file>

<file path=ppt/slides/_rels/slide3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4.pn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s>
</file>

<file path=ppt/slides/_rels/slide3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4.pn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 Id="rId6" Target="../media/image8.png" Type="http://schemas.openxmlformats.org/officeDocument/2006/relationships/image"/><Relationship Id="rId7" Target="../media/image9.svg" Type="http://schemas.openxmlformats.org/officeDocument/2006/relationships/image"/></Relationships>
</file>

<file path=ppt/slides/_rels/slide3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4.png" Type="http://schemas.openxmlformats.org/officeDocument/2006/relationships/image"/><Relationship Id="rId4" Target="../media/image8.png" Type="http://schemas.openxmlformats.org/officeDocument/2006/relationships/image"/><Relationship Id="rId5" Target="../media/image9.svg" Type="http://schemas.openxmlformats.org/officeDocument/2006/relationships/image"/></Relationships>
</file>

<file path=ppt/slides/_rels/slide3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4.png" Type="http://schemas.openxmlformats.org/officeDocument/2006/relationships/image"/><Relationship Id="rId4" Target="../media/image8.png" Type="http://schemas.openxmlformats.org/officeDocument/2006/relationships/image"/><Relationship Id="rId5" Target="../media/image9.svg" Type="http://schemas.openxmlformats.org/officeDocument/2006/relationships/image"/></Relationships>
</file>

<file path=ppt/slides/_rels/slide3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4.png" Type="http://schemas.openxmlformats.org/officeDocument/2006/relationships/image"/><Relationship Id="rId4" Target="../media/image8.png" Type="http://schemas.openxmlformats.org/officeDocument/2006/relationships/image"/><Relationship Id="rId5" Target="../media/image9.svg" Type="http://schemas.openxmlformats.org/officeDocument/2006/relationships/image"/></Relationships>
</file>

<file path=ppt/slides/_rels/slide3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4.png" Type="http://schemas.openxmlformats.org/officeDocument/2006/relationships/image"/></Relationships>
</file>

<file path=ppt/slides/_rels/slide3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4.png" Type="http://schemas.openxmlformats.org/officeDocument/2006/relationships/image"/><Relationship Id="rId4" Target="../media/image5.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4.pn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 Id="rId6" Target="../media/image8.png" Type="http://schemas.openxmlformats.org/officeDocument/2006/relationships/image"/><Relationship Id="rId7" Target="../media/image9.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4.png" Type="http://schemas.openxmlformats.org/officeDocument/2006/relationships/image"/><Relationship Id="rId4" Target="../media/image10.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4.png" Type="http://schemas.openxmlformats.org/officeDocument/2006/relationships/image"/><Relationship Id="rId4" Target="../media/image11.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4.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4.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4.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3188304" y="-1513365"/>
            <a:ext cx="13313729" cy="13313729"/>
            <a:chOff x="0" y="0"/>
            <a:chExt cx="6350000" cy="6350000"/>
          </a:xfrm>
        </p:grpSpPr>
        <p:sp>
          <p:nvSpPr>
            <p:cNvPr name="Freeform 3" id="3"/>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2C3957"/>
            </a:solidFill>
          </p:spPr>
        </p:sp>
      </p:grpSp>
      <p:grpSp>
        <p:nvGrpSpPr>
          <p:cNvPr name="Group 4" id="4"/>
          <p:cNvGrpSpPr/>
          <p:nvPr/>
        </p:nvGrpSpPr>
        <p:grpSpPr>
          <a:xfrm rot="-3270436">
            <a:off x="9315878" y="102642"/>
            <a:ext cx="12098771" cy="6654453"/>
            <a:chOff x="0" y="0"/>
            <a:chExt cx="4060919" cy="2233549"/>
          </a:xfrm>
        </p:grpSpPr>
        <p:sp>
          <p:nvSpPr>
            <p:cNvPr name="Freeform 5" id="5"/>
            <p:cNvSpPr/>
            <p:nvPr/>
          </p:nvSpPr>
          <p:spPr>
            <a:xfrm flipH="false" flipV="false" rot="0">
              <a:off x="19050" y="19050"/>
              <a:ext cx="4022947" cy="2195449"/>
            </a:xfrm>
            <a:custGeom>
              <a:avLst/>
              <a:gdLst/>
              <a:ahLst/>
              <a:cxnLst/>
              <a:rect r="r" b="b" t="t" l="l"/>
              <a:pathLst>
                <a:path h="2195449" w="4022947">
                  <a:moveTo>
                    <a:pt x="2925031" y="2195449"/>
                  </a:moveTo>
                  <a:lnTo>
                    <a:pt x="1097788" y="2195449"/>
                  </a:lnTo>
                  <a:cubicBezTo>
                    <a:pt x="491490" y="2195449"/>
                    <a:pt x="0" y="1703959"/>
                    <a:pt x="0" y="1097661"/>
                  </a:cubicBezTo>
                  <a:cubicBezTo>
                    <a:pt x="0" y="491490"/>
                    <a:pt x="491490" y="0"/>
                    <a:pt x="1097788" y="0"/>
                  </a:cubicBezTo>
                  <a:lnTo>
                    <a:pt x="2925158" y="0"/>
                  </a:lnTo>
                  <a:cubicBezTo>
                    <a:pt x="3531457" y="0"/>
                    <a:pt x="4022947" y="491490"/>
                    <a:pt x="4022947" y="1097788"/>
                  </a:cubicBezTo>
                  <a:cubicBezTo>
                    <a:pt x="4022820" y="1703959"/>
                    <a:pt x="3531329" y="2195449"/>
                    <a:pt x="2925031" y="2195449"/>
                  </a:cubicBezTo>
                  <a:close/>
                </a:path>
              </a:pathLst>
            </a:custGeom>
            <a:solidFill>
              <a:srgbClr val="FDD234"/>
            </a:solidFill>
          </p:spPr>
        </p:sp>
        <p:sp>
          <p:nvSpPr>
            <p:cNvPr name="Freeform 6" id="6"/>
            <p:cNvSpPr/>
            <p:nvPr/>
          </p:nvSpPr>
          <p:spPr>
            <a:xfrm flipH="false" flipV="false" rot="0">
              <a:off x="0" y="0"/>
              <a:ext cx="4060920" cy="2233549"/>
            </a:xfrm>
            <a:custGeom>
              <a:avLst/>
              <a:gdLst/>
              <a:ahLst/>
              <a:cxnLst/>
              <a:rect r="r" b="b" t="t" l="l"/>
              <a:pathLst>
                <a:path h="2233549" w="4060920">
                  <a:moveTo>
                    <a:pt x="2944081" y="2233549"/>
                  </a:moveTo>
                  <a:lnTo>
                    <a:pt x="1116838" y="2233549"/>
                  </a:lnTo>
                  <a:cubicBezTo>
                    <a:pt x="501015" y="2233549"/>
                    <a:pt x="0" y="1732534"/>
                    <a:pt x="0" y="1116838"/>
                  </a:cubicBezTo>
                  <a:cubicBezTo>
                    <a:pt x="0" y="501015"/>
                    <a:pt x="501015" y="0"/>
                    <a:pt x="1116838" y="0"/>
                  </a:cubicBezTo>
                  <a:lnTo>
                    <a:pt x="2944208" y="0"/>
                  </a:lnTo>
                  <a:cubicBezTo>
                    <a:pt x="3559904" y="0"/>
                    <a:pt x="4060920" y="501015"/>
                    <a:pt x="4060920" y="1116838"/>
                  </a:cubicBezTo>
                  <a:cubicBezTo>
                    <a:pt x="4060920" y="1732534"/>
                    <a:pt x="3559904" y="2233549"/>
                    <a:pt x="2944081" y="2233549"/>
                  </a:cubicBezTo>
                  <a:close/>
                  <a:moveTo>
                    <a:pt x="1116838" y="38100"/>
                  </a:moveTo>
                  <a:cubicBezTo>
                    <a:pt x="521970" y="38100"/>
                    <a:pt x="38100" y="521970"/>
                    <a:pt x="38100" y="1116838"/>
                  </a:cubicBezTo>
                  <a:cubicBezTo>
                    <a:pt x="38100" y="1711579"/>
                    <a:pt x="521970" y="2195576"/>
                    <a:pt x="1116838" y="2195576"/>
                  </a:cubicBezTo>
                  <a:lnTo>
                    <a:pt x="2944208" y="2195576"/>
                  </a:lnTo>
                  <a:cubicBezTo>
                    <a:pt x="3538950" y="2195576"/>
                    <a:pt x="4022947" y="1711706"/>
                    <a:pt x="4022947" y="1116838"/>
                  </a:cubicBezTo>
                  <a:cubicBezTo>
                    <a:pt x="4022820" y="521970"/>
                    <a:pt x="3538949" y="38100"/>
                    <a:pt x="2944081" y="38100"/>
                  </a:cubicBezTo>
                  <a:lnTo>
                    <a:pt x="1116838" y="38100"/>
                  </a:lnTo>
                  <a:close/>
                </a:path>
              </a:pathLst>
            </a:custGeom>
            <a:solidFill>
              <a:srgbClr val="F1EEEE"/>
            </a:solidFill>
          </p:spPr>
        </p:sp>
      </p:grpSp>
      <p:grpSp>
        <p:nvGrpSpPr>
          <p:cNvPr name="Group 7" id="7"/>
          <p:cNvGrpSpPr/>
          <p:nvPr/>
        </p:nvGrpSpPr>
        <p:grpSpPr>
          <a:xfrm rot="0">
            <a:off x="11436348" y="2700362"/>
            <a:ext cx="5246391" cy="5246370"/>
            <a:chOff x="0" y="0"/>
            <a:chExt cx="6350000" cy="6349975"/>
          </a:xfrm>
        </p:grpSpPr>
        <p:sp>
          <p:nvSpPr>
            <p:cNvPr name="Freeform 8" id="8"/>
            <p:cNvSpPr/>
            <p:nvPr/>
          </p:nvSpPr>
          <p:spPr>
            <a:xfrm flipH="false" flipV="false" rot="0">
              <a:off x="0" y="0"/>
              <a:ext cx="6350000" cy="6349975"/>
            </a:xfrm>
            <a:custGeom>
              <a:avLst/>
              <a:gdLst/>
              <a:ahLst/>
              <a:cxnLst/>
              <a:rect r="r" b="b" t="t" l="l"/>
              <a:pathLst>
                <a:path h="6349975" w="6350000">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2"/>
              <a:stretch>
                <a:fillRect l="-26045" t="0" r="-26045" b="0"/>
              </a:stretch>
            </a:blipFill>
          </p:spPr>
        </p:sp>
      </p:grpSp>
      <p:grpSp>
        <p:nvGrpSpPr>
          <p:cNvPr name="Group 9" id="9"/>
          <p:cNvGrpSpPr/>
          <p:nvPr/>
        </p:nvGrpSpPr>
        <p:grpSpPr>
          <a:xfrm rot="0">
            <a:off x="1028700" y="8920183"/>
            <a:ext cx="3798181" cy="338117"/>
            <a:chOff x="0" y="0"/>
            <a:chExt cx="5064241" cy="450823"/>
          </a:xfrm>
        </p:grpSpPr>
        <p:sp>
          <p:nvSpPr>
            <p:cNvPr name="Freeform 10" id="10"/>
            <p:cNvSpPr/>
            <p:nvPr/>
          </p:nvSpPr>
          <p:spPr>
            <a:xfrm flipH="false" flipV="false" rot="0">
              <a:off x="0" y="0"/>
              <a:ext cx="450823" cy="450823"/>
            </a:xfrm>
            <a:custGeom>
              <a:avLst/>
              <a:gdLst/>
              <a:ahLst/>
              <a:cxnLst/>
              <a:rect r="r" b="b" t="t" l="l"/>
              <a:pathLst>
                <a:path h="450823" w="450823">
                  <a:moveTo>
                    <a:pt x="0" y="0"/>
                  </a:moveTo>
                  <a:lnTo>
                    <a:pt x="450823" y="0"/>
                  </a:lnTo>
                  <a:lnTo>
                    <a:pt x="450823" y="450823"/>
                  </a:lnTo>
                  <a:lnTo>
                    <a:pt x="0" y="45082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11" id="11"/>
            <p:cNvSpPr txBox="true"/>
            <p:nvPr/>
          </p:nvSpPr>
          <p:spPr>
            <a:xfrm rot="0">
              <a:off x="709828" y="81690"/>
              <a:ext cx="4354413" cy="325331"/>
            </a:xfrm>
            <a:prstGeom prst="rect">
              <a:avLst/>
            </a:prstGeom>
          </p:spPr>
          <p:txBody>
            <a:bodyPr anchor="t" rtlCol="false" tIns="0" lIns="0" bIns="0" rIns="0">
              <a:spAutoFit/>
            </a:bodyPr>
            <a:lstStyle/>
            <a:p>
              <a:pPr algn="l">
                <a:lnSpc>
                  <a:spcPts val="2080"/>
                </a:lnSpc>
                <a:spcBef>
                  <a:spcPct val="0"/>
                </a:spcBef>
              </a:pPr>
              <a:r>
                <a:rPr lang="en-US" sz="1600">
                  <a:solidFill>
                    <a:srgbClr val="000000"/>
                  </a:solidFill>
                  <a:latin typeface="Open Sauce"/>
                  <a:ea typeface="Open Sauce"/>
                  <a:cs typeface="Open Sauce"/>
                  <a:sym typeface="Open Sauce"/>
                </a:rPr>
                <a:t>31/03/2025</a:t>
              </a:r>
            </a:p>
          </p:txBody>
        </p:sp>
      </p:grpSp>
      <p:sp>
        <p:nvSpPr>
          <p:cNvPr name="Freeform 12" id="12"/>
          <p:cNvSpPr/>
          <p:nvPr/>
        </p:nvSpPr>
        <p:spPr>
          <a:xfrm flipH="false" flipV="false" rot="0">
            <a:off x="110710" y="142875"/>
            <a:ext cx="1328738" cy="885825"/>
          </a:xfrm>
          <a:custGeom>
            <a:avLst/>
            <a:gdLst/>
            <a:ahLst/>
            <a:cxnLst/>
            <a:rect r="r" b="b" t="t" l="l"/>
            <a:pathLst>
              <a:path h="885825" w="1328738">
                <a:moveTo>
                  <a:pt x="0" y="0"/>
                </a:moveTo>
                <a:lnTo>
                  <a:pt x="1328737" y="0"/>
                </a:lnTo>
                <a:lnTo>
                  <a:pt x="1328737" y="885825"/>
                </a:lnTo>
                <a:lnTo>
                  <a:pt x="0" y="885825"/>
                </a:lnTo>
                <a:lnTo>
                  <a:pt x="0" y="0"/>
                </a:lnTo>
                <a:close/>
              </a:path>
            </a:pathLst>
          </a:custGeom>
          <a:blipFill>
            <a:blip r:embed="rId5"/>
            <a:stretch>
              <a:fillRect l="0" t="0" r="0" b="0"/>
            </a:stretch>
          </a:blipFill>
        </p:spPr>
      </p:sp>
      <p:sp>
        <p:nvSpPr>
          <p:cNvPr name="Freeform 13" id="13"/>
          <p:cNvSpPr/>
          <p:nvPr/>
        </p:nvSpPr>
        <p:spPr>
          <a:xfrm flipH="false" flipV="false" rot="0">
            <a:off x="1439447" y="0"/>
            <a:ext cx="980011" cy="1285886"/>
          </a:xfrm>
          <a:custGeom>
            <a:avLst/>
            <a:gdLst/>
            <a:ahLst/>
            <a:cxnLst/>
            <a:rect r="r" b="b" t="t" l="l"/>
            <a:pathLst>
              <a:path h="1285886" w="980011">
                <a:moveTo>
                  <a:pt x="0" y="0"/>
                </a:moveTo>
                <a:lnTo>
                  <a:pt x="980011" y="0"/>
                </a:lnTo>
                <a:lnTo>
                  <a:pt x="980011" y="1285886"/>
                </a:lnTo>
                <a:lnTo>
                  <a:pt x="0" y="1285886"/>
                </a:lnTo>
                <a:lnTo>
                  <a:pt x="0" y="0"/>
                </a:lnTo>
                <a:close/>
              </a:path>
            </a:pathLst>
          </a:custGeom>
          <a:blipFill>
            <a:blip r:embed="rId6"/>
            <a:stretch>
              <a:fillRect l="-15605" t="0" r="-15605" b="0"/>
            </a:stretch>
          </a:blipFill>
        </p:spPr>
      </p:sp>
      <p:grpSp>
        <p:nvGrpSpPr>
          <p:cNvPr name="Group 14" id="14"/>
          <p:cNvGrpSpPr/>
          <p:nvPr/>
        </p:nvGrpSpPr>
        <p:grpSpPr>
          <a:xfrm rot="0">
            <a:off x="714375" y="3035628"/>
            <a:ext cx="9504931" cy="4838651"/>
            <a:chOff x="0" y="0"/>
            <a:chExt cx="12673241" cy="6451534"/>
          </a:xfrm>
        </p:grpSpPr>
        <p:sp>
          <p:nvSpPr>
            <p:cNvPr name="TextBox 15" id="15"/>
            <p:cNvSpPr txBox="true"/>
            <p:nvPr/>
          </p:nvSpPr>
          <p:spPr>
            <a:xfrm rot="0">
              <a:off x="0" y="133350"/>
              <a:ext cx="12673241" cy="2914650"/>
            </a:xfrm>
            <a:prstGeom prst="rect">
              <a:avLst/>
            </a:prstGeom>
          </p:spPr>
          <p:txBody>
            <a:bodyPr anchor="t" rtlCol="false" tIns="0" lIns="0" bIns="0" rIns="0">
              <a:spAutoFit/>
            </a:bodyPr>
            <a:lstStyle/>
            <a:p>
              <a:pPr algn="l">
                <a:lnSpc>
                  <a:spcPts val="16500"/>
                </a:lnSpc>
              </a:pPr>
              <a:r>
                <a:rPr lang="en-US" b="true" sz="15000" spc="-675">
                  <a:solidFill>
                    <a:srgbClr val="000000"/>
                  </a:solidFill>
                  <a:latin typeface="Antonio Bold"/>
                  <a:ea typeface="Antonio Bold"/>
                  <a:cs typeface="Antonio Bold"/>
                  <a:sym typeface="Antonio Bold"/>
                </a:rPr>
                <a:t>TRIBUTÁRIA</a:t>
              </a:r>
            </a:p>
          </p:txBody>
        </p:sp>
        <p:sp>
          <p:nvSpPr>
            <p:cNvPr name="TextBox 16" id="16"/>
            <p:cNvSpPr txBox="true"/>
            <p:nvPr/>
          </p:nvSpPr>
          <p:spPr>
            <a:xfrm rot="0">
              <a:off x="0" y="3174967"/>
              <a:ext cx="12673241" cy="3276600"/>
            </a:xfrm>
            <a:prstGeom prst="rect">
              <a:avLst/>
            </a:prstGeom>
          </p:spPr>
          <p:txBody>
            <a:bodyPr anchor="t" rtlCol="false" tIns="0" lIns="0" bIns="0" rIns="0">
              <a:spAutoFit/>
            </a:bodyPr>
            <a:lstStyle/>
            <a:p>
              <a:pPr algn="l">
                <a:lnSpc>
                  <a:spcPts val="3240"/>
                </a:lnSpc>
              </a:pPr>
              <a:r>
                <a:rPr lang="en-US" sz="2700" b="true">
                  <a:solidFill>
                    <a:srgbClr val="000000"/>
                  </a:solidFill>
                  <a:latin typeface="Open Sauce Bold"/>
                  <a:ea typeface="Open Sauce Bold"/>
                  <a:cs typeface="Open Sauce Bold"/>
                  <a:sym typeface="Open Sauce Bold"/>
                </a:rPr>
                <a:t>CARLOS ALBERTO SILVEIRA FARIAS​</a:t>
              </a:r>
            </a:p>
            <a:p>
              <a:pPr algn="l">
                <a:lnSpc>
                  <a:spcPts val="3240"/>
                </a:lnSpc>
              </a:pPr>
              <a:r>
                <a:rPr lang="en-US" sz="2700" b="true">
                  <a:solidFill>
                    <a:srgbClr val="000000"/>
                  </a:solidFill>
                  <a:latin typeface="Open Sauce Bold"/>
                  <a:ea typeface="Open Sauce Bold"/>
                  <a:cs typeface="Open Sauce Bold"/>
                  <a:sym typeface="Open Sauce Bold"/>
                </a:rPr>
                <a:t>LEONARDO​ BARBOSA</a:t>
              </a:r>
            </a:p>
            <a:p>
              <a:pPr algn="l">
                <a:lnSpc>
                  <a:spcPts val="3240"/>
                </a:lnSpc>
              </a:pPr>
              <a:r>
                <a:rPr lang="en-US" sz="2700" b="true">
                  <a:solidFill>
                    <a:srgbClr val="000000"/>
                  </a:solidFill>
                  <a:latin typeface="Open Sauce Bold"/>
                  <a:ea typeface="Open Sauce Bold"/>
                  <a:cs typeface="Open Sauce Bold"/>
                  <a:sym typeface="Open Sauce Bold"/>
                </a:rPr>
                <a:t>LUCIANA DALINE ARAÚJO​</a:t>
              </a:r>
            </a:p>
            <a:p>
              <a:pPr algn="l">
                <a:lnSpc>
                  <a:spcPts val="3240"/>
                </a:lnSpc>
              </a:pPr>
              <a:r>
                <a:rPr lang="en-US" sz="2700" b="true">
                  <a:solidFill>
                    <a:srgbClr val="000000"/>
                  </a:solidFill>
                  <a:latin typeface="Open Sauce Bold"/>
                  <a:ea typeface="Open Sauce Bold"/>
                  <a:cs typeface="Open Sauce Bold"/>
                  <a:sym typeface="Open Sauce Bold"/>
                </a:rPr>
                <a:t>ANTONIO MARCOS​ BARBOZA DA SILVA SEGUNDO</a:t>
              </a:r>
            </a:p>
            <a:p>
              <a:pPr algn="l">
                <a:lnSpc>
                  <a:spcPts val="3240"/>
                </a:lnSpc>
              </a:pPr>
              <a:r>
                <a:rPr lang="en-US" sz="2700" b="true">
                  <a:solidFill>
                    <a:srgbClr val="000000"/>
                  </a:solidFill>
                  <a:latin typeface="Open Sauce Bold"/>
                  <a:ea typeface="Open Sauce Bold"/>
                  <a:cs typeface="Open Sauce Bold"/>
                  <a:sym typeface="Open Sauce Bold"/>
                </a:rPr>
                <a:t>JOSÉ PAULO DE LIMA</a:t>
              </a:r>
            </a:p>
            <a:p>
              <a:pPr algn="l">
                <a:lnSpc>
                  <a:spcPts val="3240"/>
                </a:lnSpc>
              </a:pPr>
            </a:p>
          </p:txBody>
        </p:sp>
      </p:gr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5388955" y="8973918"/>
            <a:ext cx="1214731" cy="1214731"/>
          </a:xfrm>
          <a:custGeom>
            <a:avLst/>
            <a:gdLst/>
            <a:ahLst/>
            <a:cxnLst/>
            <a:rect r="r" b="b" t="t" l="l"/>
            <a:pathLst>
              <a:path h="1214731" w="1214731">
                <a:moveTo>
                  <a:pt x="0" y="0"/>
                </a:moveTo>
                <a:lnTo>
                  <a:pt x="1214732" y="0"/>
                </a:lnTo>
                <a:lnTo>
                  <a:pt x="1214732" y="1214731"/>
                </a:lnTo>
                <a:lnTo>
                  <a:pt x="0" y="1214731"/>
                </a:lnTo>
                <a:lnTo>
                  <a:pt x="0" y="0"/>
                </a:lnTo>
                <a:close/>
              </a:path>
            </a:pathLst>
          </a:custGeom>
          <a:blipFill>
            <a:blip r:embed="rId2"/>
            <a:stretch>
              <a:fillRect l="0" t="0" r="0" b="0"/>
            </a:stretch>
          </a:blipFill>
        </p:spPr>
      </p:sp>
      <p:sp>
        <p:nvSpPr>
          <p:cNvPr name="Freeform 3" id="3"/>
          <p:cNvSpPr/>
          <p:nvPr/>
        </p:nvSpPr>
        <p:spPr>
          <a:xfrm flipH="false" flipV="false" rot="0">
            <a:off x="16603687" y="9065773"/>
            <a:ext cx="1684313" cy="1122876"/>
          </a:xfrm>
          <a:custGeom>
            <a:avLst/>
            <a:gdLst/>
            <a:ahLst/>
            <a:cxnLst/>
            <a:rect r="r" b="b" t="t" l="l"/>
            <a:pathLst>
              <a:path h="1122876" w="1684313">
                <a:moveTo>
                  <a:pt x="0" y="0"/>
                </a:moveTo>
                <a:lnTo>
                  <a:pt x="1684313" y="0"/>
                </a:lnTo>
                <a:lnTo>
                  <a:pt x="1684313" y="1122876"/>
                </a:lnTo>
                <a:lnTo>
                  <a:pt x="0" y="1122876"/>
                </a:lnTo>
                <a:lnTo>
                  <a:pt x="0" y="0"/>
                </a:lnTo>
                <a:close/>
              </a:path>
            </a:pathLst>
          </a:custGeom>
          <a:blipFill>
            <a:blip r:embed="rId3"/>
            <a:stretch>
              <a:fillRect l="0" t="0" r="0" b="0"/>
            </a:stretch>
          </a:blipFill>
        </p:spPr>
      </p:sp>
      <p:sp>
        <p:nvSpPr>
          <p:cNvPr name="Freeform 4" id="4"/>
          <p:cNvSpPr/>
          <p:nvPr/>
        </p:nvSpPr>
        <p:spPr>
          <a:xfrm flipH="false" flipV="false" rot="0">
            <a:off x="1490813" y="3449527"/>
            <a:ext cx="13622975" cy="6177684"/>
          </a:xfrm>
          <a:custGeom>
            <a:avLst/>
            <a:gdLst/>
            <a:ahLst/>
            <a:cxnLst/>
            <a:rect r="r" b="b" t="t" l="l"/>
            <a:pathLst>
              <a:path h="6177684" w="13622975">
                <a:moveTo>
                  <a:pt x="0" y="0"/>
                </a:moveTo>
                <a:lnTo>
                  <a:pt x="13622976" y="0"/>
                </a:lnTo>
                <a:lnTo>
                  <a:pt x="13622976" y="6177684"/>
                </a:lnTo>
                <a:lnTo>
                  <a:pt x="0" y="6177684"/>
                </a:lnTo>
                <a:lnTo>
                  <a:pt x="0" y="0"/>
                </a:lnTo>
                <a:close/>
              </a:path>
            </a:pathLst>
          </a:custGeom>
          <a:blipFill>
            <a:blip r:embed="rId4"/>
            <a:stretch>
              <a:fillRect l="-478" t="-138" r="0" b="-1078"/>
            </a:stretch>
          </a:blipFill>
        </p:spPr>
      </p:sp>
      <p:sp>
        <p:nvSpPr>
          <p:cNvPr name="TextBox 5" id="5"/>
          <p:cNvSpPr txBox="true"/>
          <p:nvPr/>
        </p:nvSpPr>
        <p:spPr>
          <a:xfrm rot="0">
            <a:off x="438665" y="1205279"/>
            <a:ext cx="17410670" cy="3239135"/>
          </a:xfrm>
          <a:prstGeom prst="rect">
            <a:avLst/>
          </a:prstGeom>
        </p:spPr>
        <p:txBody>
          <a:bodyPr anchor="t" rtlCol="false" tIns="0" lIns="0" bIns="0" rIns="0">
            <a:spAutoFit/>
          </a:bodyPr>
          <a:lstStyle/>
          <a:p>
            <a:pPr algn="just">
              <a:lnSpc>
                <a:spcPts val="2860"/>
              </a:lnSpc>
            </a:pPr>
            <a:r>
              <a:rPr lang="en-US" sz="2200">
                <a:solidFill>
                  <a:srgbClr val="000000"/>
                </a:solidFill>
                <a:latin typeface="Open Sauce"/>
                <a:ea typeface="Open Sauce"/>
                <a:cs typeface="Open Sauce"/>
                <a:sym typeface="Open Sauce"/>
              </a:rPr>
              <a:t>QUESTÃO 24 - UMA</a:t>
            </a:r>
            <a:r>
              <a:rPr lang="en-US" sz="2200">
                <a:solidFill>
                  <a:srgbClr val="000000"/>
                </a:solidFill>
                <a:latin typeface="Open Sauce"/>
                <a:ea typeface="Open Sauce"/>
                <a:cs typeface="Open Sauce"/>
                <a:sym typeface="Open Sauce"/>
              </a:rPr>
              <a:t> sociedade empresária está avaliando a melhor opção tributária entre as permitidas pela legislação vigente. Essa análise está sendo feita exclusivamente para o Imposto de Renda da Pessoa Jurídica (IRPJ) – lucro presumido vs. lucro real..  ​</a:t>
            </a:r>
          </a:p>
          <a:p>
            <a:pPr algn="just">
              <a:lnSpc>
                <a:spcPts val="2860"/>
              </a:lnSpc>
            </a:pPr>
            <a:r>
              <a:rPr lang="en-US" sz="2200">
                <a:solidFill>
                  <a:srgbClr val="000000"/>
                </a:solidFill>
                <a:latin typeface="Open Sauce"/>
                <a:ea typeface="Open Sauce"/>
                <a:cs typeface="Open Sauce"/>
                <a:sym typeface="Open Sauce"/>
              </a:rPr>
              <a:t>Para essa análise, a sociedade está fazendo simulações com base no primeiro trimestre de um determinado exercício social, utilizando seus dados históricos e estimativas de receitas e despesas. Por meio dessas simulações, foram levantados os seguintes dados:​</a:t>
            </a:r>
          </a:p>
          <a:p>
            <a:pPr algn="just">
              <a:lnSpc>
                <a:spcPts val="2860"/>
              </a:lnSpc>
            </a:pPr>
            <a:r>
              <a:rPr lang="en-US" sz="2200">
                <a:solidFill>
                  <a:srgbClr val="000000"/>
                </a:solidFill>
                <a:latin typeface="Open Sauce"/>
                <a:ea typeface="Open Sauce"/>
                <a:cs typeface="Open Sauce"/>
                <a:sym typeface="Open Sauce"/>
              </a:rPr>
              <a:t>​</a:t>
            </a:r>
          </a:p>
          <a:p>
            <a:pPr algn="just">
              <a:lnSpc>
                <a:spcPts val="2860"/>
              </a:lnSpc>
            </a:pPr>
          </a:p>
          <a:p>
            <a:pPr algn="just">
              <a:lnSpc>
                <a:spcPts val="2860"/>
              </a:lnSpc>
            </a:pPr>
          </a:p>
        </p:txBody>
      </p:sp>
      <p:sp>
        <p:nvSpPr>
          <p:cNvPr name="TextBox 6" id="6"/>
          <p:cNvSpPr txBox="true"/>
          <p:nvPr/>
        </p:nvSpPr>
        <p:spPr>
          <a:xfrm rot="0">
            <a:off x="5252313" y="257175"/>
            <a:ext cx="7783374" cy="771525"/>
          </a:xfrm>
          <a:prstGeom prst="rect">
            <a:avLst/>
          </a:prstGeom>
        </p:spPr>
        <p:txBody>
          <a:bodyPr anchor="t" rtlCol="false" tIns="0" lIns="0" bIns="0" rIns="0">
            <a:spAutoFit/>
          </a:bodyPr>
          <a:lstStyle/>
          <a:p>
            <a:pPr algn="ctr" marL="0" indent="0" lvl="0">
              <a:lnSpc>
                <a:spcPts val="6000"/>
              </a:lnSpc>
            </a:pPr>
            <a:r>
              <a:rPr lang="en-US" b="true" sz="5000" spc="-100">
                <a:solidFill>
                  <a:srgbClr val="000000"/>
                </a:solidFill>
                <a:latin typeface="Antonio Bold"/>
                <a:ea typeface="Antonio Bold"/>
                <a:cs typeface="Antonio Bold"/>
                <a:sym typeface="Antonio Bold"/>
              </a:rPr>
              <a:t>ENADE 2022</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438665" y="1205279"/>
            <a:ext cx="17410670" cy="5772785"/>
          </a:xfrm>
          <a:prstGeom prst="rect">
            <a:avLst/>
          </a:prstGeom>
        </p:spPr>
        <p:txBody>
          <a:bodyPr anchor="t" rtlCol="false" tIns="0" lIns="0" bIns="0" rIns="0">
            <a:spAutoFit/>
          </a:bodyPr>
          <a:lstStyle/>
          <a:p>
            <a:pPr algn="just">
              <a:lnSpc>
                <a:spcPts val="2860"/>
              </a:lnSpc>
            </a:pPr>
          </a:p>
          <a:p>
            <a:pPr algn="just">
              <a:lnSpc>
                <a:spcPts val="2860"/>
              </a:lnSpc>
            </a:pPr>
            <a:r>
              <a:rPr lang="en-US" sz="2200">
                <a:solidFill>
                  <a:srgbClr val="000000"/>
                </a:solidFill>
                <a:latin typeface="Open Sauce"/>
                <a:ea typeface="Open Sauce"/>
                <a:cs typeface="Open Sauce"/>
                <a:sym typeface="Open Sauce"/>
              </a:rPr>
              <a:t>​</a:t>
            </a:r>
          </a:p>
          <a:p>
            <a:pPr algn="just">
              <a:lnSpc>
                <a:spcPts val="2860"/>
              </a:lnSpc>
            </a:pPr>
            <a:r>
              <a:rPr lang="en-US" sz="2200">
                <a:solidFill>
                  <a:srgbClr val="000000"/>
                </a:solidFill>
                <a:latin typeface="Open Sauce"/>
                <a:ea typeface="Open Sauce"/>
                <a:cs typeface="Open Sauce"/>
                <a:sym typeface="Open Sauce"/>
              </a:rPr>
              <a:t>A partir das informações apresentadas e com base na comparação entre os regimes tributários de lucro presumido e lucro real, assinale a opção correta. ​</a:t>
            </a:r>
          </a:p>
          <a:p>
            <a:pPr algn="just">
              <a:lnSpc>
                <a:spcPts val="2860"/>
              </a:lnSpc>
            </a:pPr>
            <a:r>
              <a:rPr lang="en-US" sz="2200">
                <a:solidFill>
                  <a:srgbClr val="000000"/>
                </a:solidFill>
                <a:latin typeface="Open Sauce"/>
                <a:ea typeface="Open Sauce"/>
                <a:cs typeface="Open Sauce"/>
                <a:sym typeface="Open Sauce"/>
              </a:rPr>
              <a:t>​</a:t>
            </a:r>
          </a:p>
          <a:p>
            <a:pPr algn="just">
              <a:lnSpc>
                <a:spcPts val="2860"/>
              </a:lnSpc>
            </a:pPr>
            <a:r>
              <a:rPr lang="en-US" sz="2200">
                <a:solidFill>
                  <a:srgbClr val="000000"/>
                </a:solidFill>
                <a:latin typeface="Open Sauce"/>
                <a:ea typeface="Open Sauce"/>
                <a:cs typeface="Open Sauce"/>
                <a:sym typeface="Open Sauce"/>
              </a:rPr>
              <a:t>A) O total de IRPJ calculado para o período simulado pelo lucro presumido foi de R$ 9 000,00 e pelo lucro real foi de R$ 14 000,00. ​</a:t>
            </a:r>
          </a:p>
          <a:p>
            <a:pPr algn="just">
              <a:lnSpc>
                <a:spcPts val="2860"/>
              </a:lnSpc>
            </a:pPr>
            <a:r>
              <a:rPr lang="en-US" sz="2200">
                <a:solidFill>
                  <a:srgbClr val="000000"/>
                </a:solidFill>
                <a:latin typeface="Open Sauce"/>
                <a:ea typeface="Open Sauce"/>
                <a:cs typeface="Open Sauce"/>
                <a:sym typeface="Open Sauce"/>
              </a:rPr>
              <a:t>B)</a:t>
            </a:r>
            <a:r>
              <a:rPr lang="en-US" sz="2200">
                <a:solidFill>
                  <a:srgbClr val="000000"/>
                </a:solidFill>
                <a:latin typeface="Open Sauce"/>
                <a:ea typeface="Open Sauce"/>
                <a:cs typeface="Open Sauce"/>
                <a:sym typeface="Open Sauce"/>
              </a:rPr>
              <a:t> </a:t>
            </a:r>
            <a:r>
              <a:rPr lang="en-US" sz="2200">
                <a:solidFill>
                  <a:srgbClr val="000000"/>
                </a:solidFill>
                <a:latin typeface="Open Sauce"/>
                <a:ea typeface="Open Sauce"/>
                <a:cs typeface="Open Sauce"/>
                <a:sym typeface="Open Sauce"/>
              </a:rPr>
              <a:t>O</a:t>
            </a:r>
            <a:r>
              <a:rPr lang="en-US" sz="2200">
                <a:solidFill>
                  <a:srgbClr val="000000"/>
                </a:solidFill>
                <a:latin typeface="Open Sauce"/>
                <a:ea typeface="Open Sauce"/>
                <a:cs typeface="Open Sauce"/>
                <a:sym typeface="Open Sauce"/>
              </a:rPr>
              <a:t> </a:t>
            </a:r>
            <a:r>
              <a:rPr lang="en-US" sz="2200">
                <a:solidFill>
                  <a:srgbClr val="000000"/>
                </a:solidFill>
                <a:latin typeface="Open Sauce"/>
                <a:ea typeface="Open Sauce"/>
                <a:cs typeface="Open Sauce"/>
                <a:sym typeface="Open Sauce"/>
              </a:rPr>
              <a:t>t</a:t>
            </a:r>
            <a:r>
              <a:rPr lang="en-US" sz="2200">
                <a:solidFill>
                  <a:srgbClr val="000000"/>
                </a:solidFill>
                <a:latin typeface="Open Sauce"/>
                <a:ea typeface="Open Sauce"/>
                <a:cs typeface="Open Sauce"/>
                <a:sym typeface="Open Sauce"/>
              </a:rPr>
              <a:t>o</a:t>
            </a:r>
            <a:r>
              <a:rPr lang="en-US" sz="2200">
                <a:solidFill>
                  <a:srgbClr val="000000"/>
                </a:solidFill>
                <a:latin typeface="Open Sauce"/>
                <a:ea typeface="Open Sauce"/>
                <a:cs typeface="Open Sauce"/>
                <a:sym typeface="Open Sauce"/>
              </a:rPr>
              <a:t>tal</a:t>
            </a:r>
            <a:r>
              <a:rPr lang="en-US" sz="2200">
                <a:solidFill>
                  <a:srgbClr val="000000"/>
                </a:solidFill>
                <a:latin typeface="Open Sauce"/>
                <a:ea typeface="Open Sauce"/>
                <a:cs typeface="Open Sauce"/>
                <a:sym typeface="Open Sauce"/>
              </a:rPr>
              <a:t> </a:t>
            </a:r>
            <a:r>
              <a:rPr lang="en-US" sz="2200">
                <a:solidFill>
                  <a:srgbClr val="000000"/>
                </a:solidFill>
                <a:latin typeface="Open Sauce"/>
                <a:ea typeface="Open Sauce"/>
                <a:cs typeface="Open Sauce"/>
                <a:sym typeface="Open Sauce"/>
              </a:rPr>
              <a:t>de IRPJ</a:t>
            </a:r>
            <a:r>
              <a:rPr lang="en-US" sz="2200">
                <a:solidFill>
                  <a:srgbClr val="000000"/>
                </a:solidFill>
                <a:latin typeface="Open Sauce"/>
                <a:ea typeface="Open Sauce"/>
                <a:cs typeface="Open Sauce"/>
                <a:sym typeface="Open Sauce"/>
              </a:rPr>
              <a:t> </a:t>
            </a:r>
            <a:r>
              <a:rPr lang="en-US" sz="2200">
                <a:solidFill>
                  <a:srgbClr val="000000"/>
                </a:solidFill>
                <a:latin typeface="Open Sauce"/>
                <a:ea typeface="Open Sauce"/>
                <a:cs typeface="Open Sauce"/>
                <a:sym typeface="Open Sauce"/>
              </a:rPr>
              <a:t>c</a:t>
            </a:r>
            <a:r>
              <a:rPr lang="en-US" sz="2200">
                <a:solidFill>
                  <a:srgbClr val="000000"/>
                </a:solidFill>
                <a:latin typeface="Open Sauce"/>
                <a:ea typeface="Open Sauce"/>
                <a:cs typeface="Open Sauce"/>
                <a:sym typeface="Open Sauce"/>
              </a:rPr>
              <a:t>a</a:t>
            </a:r>
            <a:r>
              <a:rPr lang="en-US" sz="2200">
                <a:solidFill>
                  <a:srgbClr val="000000"/>
                </a:solidFill>
                <a:latin typeface="Open Sauce"/>
                <a:ea typeface="Open Sauce"/>
                <a:cs typeface="Open Sauce"/>
                <a:sym typeface="Open Sauce"/>
              </a:rPr>
              <a:t>l</a:t>
            </a:r>
            <a:r>
              <a:rPr lang="en-US" sz="2200">
                <a:solidFill>
                  <a:srgbClr val="000000"/>
                </a:solidFill>
                <a:latin typeface="Open Sauce"/>
                <a:ea typeface="Open Sauce"/>
                <a:cs typeface="Open Sauce"/>
                <a:sym typeface="Open Sauce"/>
              </a:rPr>
              <a:t>cula</a:t>
            </a:r>
            <a:r>
              <a:rPr lang="en-US" sz="2200">
                <a:solidFill>
                  <a:srgbClr val="000000"/>
                </a:solidFill>
                <a:latin typeface="Open Sauce"/>
                <a:ea typeface="Open Sauce"/>
                <a:cs typeface="Open Sauce"/>
                <a:sym typeface="Open Sauce"/>
              </a:rPr>
              <a:t>do</a:t>
            </a:r>
            <a:r>
              <a:rPr lang="en-US" sz="2200">
                <a:solidFill>
                  <a:srgbClr val="000000"/>
                </a:solidFill>
                <a:latin typeface="Open Sauce"/>
                <a:ea typeface="Open Sauce"/>
                <a:cs typeface="Open Sauce"/>
                <a:sym typeface="Open Sauce"/>
              </a:rPr>
              <a:t> para o </a:t>
            </a:r>
            <a:r>
              <a:rPr lang="en-US" sz="2200">
                <a:solidFill>
                  <a:srgbClr val="000000"/>
                </a:solidFill>
                <a:latin typeface="Open Sauce"/>
                <a:ea typeface="Open Sauce"/>
                <a:cs typeface="Open Sauce"/>
                <a:sym typeface="Open Sauce"/>
              </a:rPr>
              <a:t>p</a:t>
            </a:r>
            <a:r>
              <a:rPr lang="en-US" sz="2200">
                <a:solidFill>
                  <a:srgbClr val="000000"/>
                </a:solidFill>
                <a:latin typeface="Open Sauce"/>
                <a:ea typeface="Open Sauce"/>
                <a:cs typeface="Open Sauce"/>
                <a:sym typeface="Open Sauce"/>
              </a:rPr>
              <a:t>er</a:t>
            </a:r>
            <a:r>
              <a:rPr lang="en-US" sz="2200">
                <a:solidFill>
                  <a:srgbClr val="000000"/>
                </a:solidFill>
                <a:latin typeface="Open Sauce"/>
                <a:ea typeface="Open Sauce"/>
                <a:cs typeface="Open Sauce"/>
                <a:sym typeface="Open Sauce"/>
              </a:rPr>
              <a:t>í</a:t>
            </a:r>
            <a:r>
              <a:rPr lang="en-US" sz="2200">
                <a:solidFill>
                  <a:srgbClr val="000000"/>
                </a:solidFill>
                <a:latin typeface="Open Sauce"/>
                <a:ea typeface="Open Sauce"/>
                <a:cs typeface="Open Sauce"/>
                <a:sym typeface="Open Sauce"/>
              </a:rPr>
              <a:t>o</a:t>
            </a:r>
            <a:r>
              <a:rPr lang="en-US" sz="2200">
                <a:solidFill>
                  <a:srgbClr val="000000"/>
                </a:solidFill>
                <a:latin typeface="Open Sauce"/>
                <a:ea typeface="Open Sauce"/>
                <a:cs typeface="Open Sauce"/>
                <a:sym typeface="Open Sauce"/>
              </a:rPr>
              <a:t>d</a:t>
            </a:r>
            <a:r>
              <a:rPr lang="en-US" sz="2200">
                <a:solidFill>
                  <a:srgbClr val="000000"/>
                </a:solidFill>
                <a:latin typeface="Open Sauce"/>
                <a:ea typeface="Open Sauce"/>
                <a:cs typeface="Open Sauce"/>
                <a:sym typeface="Open Sauce"/>
              </a:rPr>
              <a:t>o </a:t>
            </a:r>
            <a:r>
              <a:rPr lang="en-US" sz="2200">
                <a:solidFill>
                  <a:srgbClr val="000000"/>
                </a:solidFill>
                <a:latin typeface="Open Sauce"/>
                <a:ea typeface="Open Sauce"/>
                <a:cs typeface="Open Sauce"/>
                <a:sym typeface="Open Sauce"/>
              </a:rPr>
              <a:t>s</a:t>
            </a:r>
            <a:r>
              <a:rPr lang="en-US" sz="2200">
                <a:solidFill>
                  <a:srgbClr val="000000"/>
                </a:solidFill>
                <a:latin typeface="Open Sauce"/>
                <a:ea typeface="Open Sauce"/>
                <a:cs typeface="Open Sauce"/>
                <a:sym typeface="Open Sauce"/>
              </a:rPr>
              <a:t>im</a:t>
            </a:r>
            <a:r>
              <a:rPr lang="en-US" sz="2200">
                <a:solidFill>
                  <a:srgbClr val="000000"/>
                </a:solidFill>
                <a:latin typeface="Open Sauce"/>
                <a:ea typeface="Open Sauce"/>
                <a:cs typeface="Open Sauce"/>
                <a:sym typeface="Open Sauce"/>
              </a:rPr>
              <a:t>ulad</a:t>
            </a:r>
            <a:r>
              <a:rPr lang="en-US" sz="2200">
                <a:solidFill>
                  <a:srgbClr val="000000"/>
                </a:solidFill>
                <a:latin typeface="Open Sauce"/>
                <a:ea typeface="Open Sauce"/>
                <a:cs typeface="Open Sauce"/>
                <a:sym typeface="Open Sauce"/>
              </a:rPr>
              <a:t>o </a:t>
            </a:r>
            <a:r>
              <a:rPr lang="en-US" sz="2200">
                <a:solidFill>
                  <a:srgbClr val="000000"/>
                </a:solidFill>
                <a:latin typeface="Open Sauce"/>
                <a:ea typeface="Open Sauce"/>
                <a:cs typeface="Open Sauce"/>
                <a:sym typeface="Open Sauce"/>
              </a:rPr>
              <a:t>pel</a:t>
            </a:r>
            <a:r>
              <a:rPr lang="en-US" sz="2200">
                <a:solidFill>
                  <a:srgbClr val="000000"/>
                </a:solidFill>
                <a:latin typeface="Open Sauce"/>
                <a:ea typeface="Open Sauce"/>
                <a:cs typeface="Open Sauce"/>
                <a:sym typeface="Open Sauce"/>
              </a:rPr>
              <a:t>o </a:t>
            </a:r>
            <a:r>
              <a:rPr lang="en-US" sz="2200">
                <a:solidFill>
                  <a:srgbClr val="000000"/>
                </a:solidFill>
                <a:latin typeface="Open Sauce"/>
                <a:ea typeface="Open Sauce"/>
                <a:cs typeface="Open Sauce"/>
                <a:sym typeface="Open Sauce"/>
              </a:rPr>
              <a:t>l</a:t>
            </a:r>
            <a:r>
              <a:rPr lang="en-US" sz="2200">
                <a:solidFill>
                  <a:srgbClr val="000000"/>
                </a:solidFill>
                <a:latin typeface="Open Sauce"/>
                <a:ea typeface="Open Sauce"/>
                <a:cs typeface="Open Sauce"/>
                <a:sym typeface="Open Sauce"/>
              </a:rPr>
              <a:t>u</a:t>
            </a:r>
            <a:r>
              <a:rPr lang="en-US" sz="2200">
                <a:solidFill>
                  <a:srgbClr val="000000"/>
                </a:solidFill>
                <a:latin typeface="Open Sauce"/>
                <a:ea typeface="Open Sauce"/>
                <a:cs typeface="Open Sauce"/>
                <a:sym typeface="Open Sauce"/>
              </a:rPr>
              <a:t>cr</a:t>
            </a:r>
            <a:r>
              <a:rPr lang="en-US" sz="2200">
                <a:solidFill>
                  <a:srgbClr val="000000"/>
                </a:solidFill>
                <a:latin typeface="Open Sauce"/>
                <a:ea typeface="Open Sauce"/>
                <a:cs typeface="Open Sauce"/>
                <a:sym typeface="Open Sauce"/>
              </a:rPr>
              <a:t>o </a:t>
            </a:r>
            <a:r>
              <a:rPr lang="en-US" sz="2200">
                <a:solidFill>
                  <a:srgbClr val="000000"/>
                </a:solidFill>
                <a:latin typeface="Open Sauce"/>
                <a:ea typeface="Open Sauce"/>
                <a:cs typeface="Open Sauce"/>
                <a:sym typeface="Open Sauce"/>
              </a:rPr>
              <a:t>p</a:t>
            </a:r>
            <a:r>
              <a:rPr lang="en-US" sz="2200">
                <a:solidFill>
                  <a:srgbClr val="000000"/>
                </a:solidFill>
                <a:latin typeface="Open Sauce"/>
                <a:ea typeface="Open Sauce"/>
                <a:cs typeface="Open Sauce"/>
                <a:sym typeface="Open Sauce"/>
              </a:rPr>
              <a:t>r</a:t>
            </a:r>
            <a:r>
              <a:rPr lang="en-US" sz="2200">
                <a:solidFill>
                  <a:srgbClr val="000000"/>
                </a:solidFill>
                <a:latin typeface="Open Sauce"/>
                <a:ea typeface="Open Sauce"/>
                <a:cs typeface="Open Sauce"/>
                <a:sym typeface="Open Sauce"/>
              </a:rPr>
              <a:t>esum</a:t>
            </a:r>
            <a:r>
              <a:rPr lang="en-US" sz="2200">
                <a:solidFill>
                  <a:srgbClr val="000000"/>
                </a:solidFill>
                <a:latin typeface="Open Sauce"/>
                <a:ea typeface="Open Sauce"/>
                <a:cs typeface="Open Sauce"/>
                <a:sym typeface="Open Sauce"/>
              </a:rPr>
              <a:t>ido </a:t>
            </a:r>
            <a:r>
              <a:rPr lang="en-US" sz="2200">
                <a:solidFill>
                  <a:srgbClr val="000000"/>
                </a:solidFill>
                <a:latin typeface="Open Sauce"/>
                <a:ea typeface="Open Sauce"/>
                <a:cs typeface="Open Sauce"/>
                <a:sym typeface="Open Sauce"/>
              </a:rPr>
              <a:t>f</a:t>
            </a:r>
            <a:r>
              <a:rPr lang="en-US" sz="2200">
                <a:solidFill>
                  <a:srgbClr val="000000"/>
                </a:solidFill>
                <a:latin typeface="Open Sauce"/>
                <a:ea typeface="Open Sauce"/>
                <a:cs typeface="Open Sauce"/>
                <a:sym typeface="Open Sauce"/>
              </a:rPr>
              <a:t>o</a:t>
            </a:r>
            <a:r>
              <a:rPr lang="en-US" sz="2200">
                <a:solidFill>
                  <a:srgbClr val="000000"/>
                </a:solidFill>
                <a:latin typeface="Open Sauce"/>
                <a:ea typeface="Open Sauce"/>
                <a:cs typeface="Open Sauce"/>
                <a:sym typeface="Open Sauce"/>
              </a:rPr>
              <a:t>i</a:t>
            </a:r>
            <a:r>
              <a:rPr lang="en-US" sz="2200">
                <a:solidFill>
                  <a:srgbClr val="000000"/>
                </a:solidFill>
                <a:latin typeface="Open Sauce"/>
                <a:ea typeface="Open Sauce"/>
                <a:cs typeface="Open Sauce"/>
                <a:sym typeface="Open Sauce"/>
              </a:rPr>
              <a:t> de </a:t>
            </a:r>
            <a:r>
              <a:rPr lang="en-US" sz="2200">
                <a:solidFill>
                  <a:srgbClr val="000000"/>
                </a:solidFill>
                <a:latin typeface="Open Sauce"/>
                <a:ea typeface="Open Sauce"/>
                <a:cs typeface="Open Sauce"/>
                <a:sym typeface="Open Sauce"/>
              </a:rPr>
              <a:t>R$ 9 000,00 </a:t>
            </a:r>
            <a:r>
              <a:rPr lang="en-US" sz="2200">
                <a:solidFill>
                  <a:srgbClr val="000000"/>
                </a:solidFill>
                <a:latin typeface="Open Sauce"/>
                <a:ea typeface="Open Sauce"/>
                <a:cs typeface="Open Sauce"/>
                <a:sym typeface="Open Sauce"/>
              </a:rPr>
              <a:t>e </a:t>
            </a:r>
            <a:r>
              <a:rPr lang="en-US" sz="2200">
                <a:solidFill>
                  <a:srgbClr val="000000"/>
                </a:solidFill>
                <a:latin typeface="Open Sauce"/>
                <a:ea typeface="Open Sauce"/>
                <a:cs typeface="Open Sauce"/>
                <a:sym typeface="Open Sauce"/>
              </a:rPr>
              <a:t>p</a:t>
            </a:r>
            <a:r>
              <a:rPr lang="en-US" sz="2200">
                <a:solidFill>
                  <a:srgbClr val="000000"/>
                </a:solidFill>
                <a:latin typeface="Open Sauce"/>
                <a:ea typeface="Open Sauce"/>
                <a:cs typeface="Open Sauce"/>
                <a:sym typeface="Open Sauce"/>
              </a:rPr>
              <a:t>e</a:t>
            </a:r>
            <a:r>
              <a:rPr lang="en-US" sz="2200">
                <a:solidFill>
                  <a:srgbClr val="000000"/>
                </a:solidFill>
                <a:latin typeface="Open Sauce"/>
                <a:ea typeface="Open Sauce"/>
                <a:cs typeface="Open Sauce"/>
                <a:sym typeface="Open Sauce"/>
              </a:rPr>
              <a:t>lo</a:t>
            </a:r>
            <a:r>
              <a:rPr lang="en-US" sz="2200">
                <a:solidFill>
                  <a:srgbClr val="000000"/>
                </a:solidFill>
                <a:latin typeface="Open Sauce"/>
                <a:ea typeface="Open Sauce"/>
                <a:cs typeface="Open Sauce"/>
                <a:sym typeface="Open Sauce"/>
              </a:rPr>
              <a:t> </a:t>
            </a:r>
            <a:r>
              <a:rPr lang="en-US" sz="2200">
                <a:solidFill>
                  <a:srgbClr val="000000"/>
                </a:solidFill>
                <a:latin typeface="Open Sauce"/>
                <a:ea typeface="Open Sauce"/>
                <a:cs typeface="Open Sauce"/>
                <a:sym typeface="Open Sauce"/>
              </a:rPr>
              <a:t>luc</a:t>
            </a:r>
            <a:r>
              <a:rPr lang="en-US" sz="2200">
                <a:solidFill>
                  <a:srgbClr val="000000"/>
                </a:solidFill>
                <a:latin typeface="Open Sauce"/>
                <a:ea typeface="Open Sauce"/>
                <a:cs typeface="Open Sauce"/>
                <a:sym typeface="Open Sauce"/>
              </a:rPr>
              <a:t>r</a:t>
            </a:r>
            <a:r>
              <a:rPr lang="en-US" sz="2200">
                <a:solidFill>
                  <a:srgbClr val="000000"/>
                </a:solidFill>
                <a:latin typeface="Open Sauce"/>
                <a:ea typeface="Open Sauce"/>
                <a:cs typeface="Open Sauce"/>
                <a:sym typeface="Open Sauce"/>
              </a:rPr>
              <a:t>o </a:t>
            </a:r>
            <a:r>
              <a:rPr lang="en-US" sz="2200">
                <a:solidFill>
                  <a:srgbClr val="000000"/>
                </a:solidFill>
                <a:latin typeface="Open Sauce"/>
                <a:ea typeface="Open Sauce"/>
                <a:cs typeface="Open Sauce"/>
                <a:sym typeface="Open Sauce"/>
              </a:rPr>
              <a:t>rea</a:t>
            </a:r>
            <a:r>
              <a:rPr lang="en-US" sz="2200">
                <a:solidFill>
                  <a:srgbClr val="000000"/>
                </a:solidFill>
                <a:latin typeface="Open Sauce"/>
                <a:ea typeface="Open Sauce"/>
                <a:cs typeface="Open Sauce"/>
                <a:sym typeface="Open Sauce"/>
              </a:rPr>
              <a:t>l f</a:t>
            </a:r>
            <a:r>
              <a:rPr lang="en-US" sz="2200">
                <a:solidFill>
                  <a:srgbClr val="000000"/>
                </a:solidFill>
                <a:latin typeface="Open Sauce"/>
                <a:ea typeface="Open Sauce"/>
                <a:cs typeface="Open Sauce"/>
                <a:sym typeface="Open Sauce"/>
              </a:rPr>
              <a:t>o</a:t>
            </a:r>
            <a:r>
              <a:rPr lang="en-US" sz="2200">
                <a:solidFill>
                  <a:srgbClr val="000000"/>
                </a:solidFill>
                <a:latin typeface="Open Sauce"/>
                <a:ea typeface="Open Sauce"/>
                <a:cs typeface="Open Sauce"/>
                <a:sym typeface="Open Sauce"/>
              </a:rPr>
              <a:t>i</a:t>
            </a:r>
            <a:r>
              <a:rPr lang="en-US" sz="2200">
                <a:solidFill>
                  <a:srgbClr val="000000"/>
                </a:solidFill>
                <a:latin typeface="Open Sauce"/>
                <a:ea typeface="Open Sauce"/>
                <a:cs typeface="Open Sauce"/>
                <a:sym typeface="Open Sauce"/>
              </a:rPr>
              <a:t> de </a:t>
            </a:r>
            <a:r>
              <a:rPr lang="en-US" sz="2200">
                <a:solidFill>
                  <a:srgbClr val="000000"/>
                </a:solidFill>
                <a:latin typeface="Open Sauce"/>
                <a:ea typeface="Open Sauce"/>
                <a:cs typeface="Open Sauce"/>
                <a:sym typeface="Open Sauce"/>
              </a:rPr>
              <a:t>R$ 19 000,00. ​</a:t>
            </a:r>
          </a:p>
          <a:p>
            <a:pPr algn="just">
              <a:lnSpc>
                <a:spcPts val="2860"/>
              </a:lnSpc>
            </a:pPr>
            <a:r>
              <a:rPr lang="en-US" sz="2200">
                <a:solidFill>
                  <a:srgbClr val="000000"/>
                </a:solidFill>
                <a:latin typeface="Open Sauce"/>
                <a:ea typeface="Open Sauce"/>
                <a:cs typeface="Open Sauce"/>
                <a:sym typeface="Open Sauce"/>
              </a:rPr>
              <a:t>C) O t</a:t>
            </a:r>
            <a:r>
              <a:rPr lang="en-US" sz="2200">
                <a:solidFill>
                  <a:srgbClr val="000000"/>
                </a:solidFill>
                <a:latin typeface="Open Sauce"/>
                <a:ea typeface="Open Sauce"/>
                <a:cs typeface="Open Sauce"/>
                <a:sym typeface="Open Sauce"/>
              </a:rPr>
              <a:t>o</a:t>
            </a:r>
            <a:r>
              <a:rPr lang="en-US" sz="2200">
                <a:solidFill>
                  <a:srgbClr val="000000"/>
                </a:solidFill>
                <a:latin typeface="Open Sauce"/>
                <a:ea typeface="Open Sauce"/>
                <a:cs typeface="Open Sauce"/>
                <a:sym typeface="Open Sauce"/>
              </a:rPr>
              <a:t>t</a:t>
            </a:r>
            <a:r>
              <a:rPr lang="en-US" sz="2200">
                <a:solidFill>
                  <a:srgbClr val="000000"/>
                </a:solidFill>
                <a:latin typeface="Open Sauce"/>
                <a:ea typeface="Open Sauce"/>
                <a:cs typeface="Open Sauce"/>
                <a:sym typeface="Open Sauce"/>
              </a:rPr>
              <a:t>al </a:t>
            </a:r>
            <a:r>
              <a:rPr lang="en-US" sz="2200">
                <a:solidFill>
                  <a:srgbClr val="000000"/>
                </a:solidFill>
                <a:latin typeface="Open Sauce"/>
                <a:ea typeface="Open Sauce"/>
                <a:cs typeface="Open Sauce"/>
                <a:sym typeface="Open Sauce"/>
              </a:rPr>
              <a:t>d</a:t>
            </a:r>
            <a:r>
              <a:rPr lang="en-US" sz="2200">
                <a:solidFill>
                  <a:srgbClr val="000000"/>
                </a:solidFill>
                <a:latin typeface="Open Sauce"/>
                <a:ea typeface="Open Sauce"/>
                <a:cs typeface="Open Sauce"/>
                <a:sym typeface="Open Sauce"/>
              </a:rPr>
              <a:t>e </a:t>
            </a:r>
            <a:r>
              <a:rPr lang="en-US" sz="2200">
                <a:solidFill>
                  <a:srgbClr val="000000"/>
                </a:solidFill>
                <a:latin typeface="Open Sauce"/>
                <a:ea typeface="Open Sauce"/>
                <a:cs typeface="Open Sauce"/>
                <a:sym typeface="Open Sauce"/>
              </a:rPr>
              <a:t>IRPJ</a:t>
            </a:r>
            <a:r>
              <a:rPr lang="en-US" sz="2200">
                <a:solidFill>
                  <a:srgbClr val="000000"/>
                </a:solidFill>
                <a:latin typeface="Open Sauce"/>
                <a:ea typeface="Open Sauce"/>
                <a:cs typeface="Open Sauce"/>
                <a:sym typeface="Open Sauce"/>
              </a:rPr>
              <a:t> </a:t>
            </a:r>
            <a:r>
              <a:rPr lang="en-US" sz="2200">
                <a:solidFill>
                  <a:srgbClr val="000000"/>
                </a:solidFill>
                <a:latin typeface="Open Sauce"/>
                <a:ea typeface="Open Sauce"/>
                <a:cs typeface="Open Sauce"/>
                <a:sym typeface="Open Sauce"/>
              </a:rPr>
              <a:t>c</a:t>
            </a:r>
            <a:r>
              <a:rPr lang="en-US" sz="2200">
                <a:solidFill>
                  <a:srgbClr val="000000"/>
                </a:solidFill>
                <a:latin typeface="Open Sauce"/>
                <a:ea typeface="Open Sauce"/>
                <a:cs typeface="Open Sauce"/>
                <a:sym typeface="Open Sauce"/>
              </a:rPr>
              <a:t>al</a:t>
            </a:r>
            <a:r>
              <a:rPr lang="en-US" sz="2200">
                <a:solidFill>
                  <a:srgbClr val="000000"/>
                </a:solidFill>
                <a:latin typeface="Open Sauce"/>
                <a:ea typeface="Open Sauce"/>
                <a:cs typeface="Open Sauce"/>
                <a:sym typeface="Open Sauce"/>
              </a:rPr>
              <a:t>c</a:t>
            </a:r>
            <a:r>
              <a:rPr lang="en-US" sz="2200">
                <a:solidFill>
                  <a:srgbClr val="000000"/>
                </a:solidFill>
                <a:latin typeface="Open Sauce"/>
                <a:ea typeface="Open Sauce"/>
                <a:cs typeface="Open Sauce"/>
                <a:sym typeface="Open Sauce"/>
              </a:rPr>
              <a:t>u</a:t>
            </a:r>
            <a:r>
              <a:rPr lang="en-US" sz="2200">
                <a:solidFill>
                  <a:srgbClr val="000000"/>
                </a:solidFill>
                <a:latin typeface="Open Sauce"/>
                <a:ea typeface="Open Sauce"/>
                <a:cs typeface="Open Sauce"/>
                <a:sym typeface="Open Sauce"/>
              </a:rPr>
              <a:t>l</a:t>
            </a:r>
            <a:r>
              <a:rPr lang="en-US" sz="2200">
                <a:solidFill>
                  <a:srgbClr val="000000"/>
                </a:solidFill>
                <a:latin typeface="Open Sauce"/>
                <a:ea typeface="Open Sauce"/>
                <a:cs typeface="Open Sauce"/>
                <a:sym typeface="Open Sauce"/>
              </a:rPr>
              <a:t>a</a:t>
            </a:r>
            <a:r>
              <a:rPr lang="en-US" sz="2200">
                <a:solidFill>
                  <a:srgbClr val="000000"/>
                </a:solidFill>
                <a:latin typeface="Open Sauce"/>
                <a:ea typeface="Open Sauce"/>
                <a:cs typeface="Open Sauce"/>
                <a:sym typeface="Open Sauce"/>
              </a:rPr>
              <a:t>do</a:t>
            </a:r>
            <a:r>
              <a:rPr lang="en-US" sz="2200">
                <a:solidFill>
                  <a:srgbClr val="000000"/>
                </a:solidFill>
                <a:latin typeface="Open Sauce"/>
                <a:ea typeface="Open Sauce"/>
                <a:cs typeface="Open Sauce"/>
                <a:sym typeface="Open Sauce"/>
              </a:rPr>
              <a:t> </a:t>
            </a:r>
            <a:r>
              <a:rPr lang="en-US" sz="2200">
                <a:solidFill>
                  <a:srgbClr val="000000"/>
                </a:solidFill>
                <a:latin typeface="Open Sauce"/>
                <a:ea typeface="Open Sauce"/>
                <a:cs typeface="Open Sauce"/>
                <a:sym typeface="Open Sauce"/>
              </a:rPr>
              <a:t>p</a:t>
            </a:r>
            <a:r>
              <a:rPr lang="en-US" sz="2200">
                <a:solidFill>
                  <a:srgbClr val="000000"/>
                </a:solidFill>
                <a:latin typeface="Open Sauce"/>
                <a:ea typeface="Open Sauce"/>
                <a:cs typeface="Open Sauce"/>
                <a:sym typeface="Open Sauce"/>
              </a:rPr>
              <a:t>ara</a:t>
            </a:r>
            <a:r>
              <a:rPr lang="en-US" sz="2200">
                <a:solidFill>
                  <a:srgbClr val="000000"/>
                </a:solidFill>
                <a:latin typeface="Open Sauce"/>
                <a:ea typeface="Open Sauce"/>
                <a:cs typeface="Open Sauce"/>
                <a:sym typeface="Open Sauce"/>
              </a:rPr>
              <a:t> o</a:t>
            </a:r>
            <a:r>
              <a:rPr lang="en-US" sz="2200">
                <a:solidFill>
                  <a:srgbClr val="000000"/>
                </a:solidFill>
                <a:latin typeface="Open Sauce"/>
                <a:ea typeface="Open Sauce"/>
                <a:cs typeface="Open Sauce"/>
                <a:sym typeface="Open Sauce"/>
              </a:rPr>
              <a:t> </a:t>
            </a:r>
            <a:r>
              <a:rPr lang="en-US" sz="2200">
                <a:solidFill>
                  <a:srgbClr val="000000"/>
                </a:solidFill>
                <a:latin typeface="Open Sauce"/>
                <a:ea typeface="Open Sauce"/>
                <a:cs typeface="Open Sauce"/>
                <a:sym typeface="Open Sauce"/>
              </a:rPr>
              <a:t>p</a:t>
            </a:r>
            <a:r>
              <a:rPr lang="en-US" sz="2200">
                <a:solidFill>
                  <a:srgbClr val="000000"/>
                </a:solidFill>
                <a:latin typeface="Open Sauce"/>
                <a:ea typeface="Open Sauce"/>
                <a:cs typeface="Open Sauce"/>
                <a:sym typeface="Open Sauce"/>
              </a:rPr>
              <a:t>er</a:t>
            </a:r>
            <a:r>
              <a:rPr lang="en-US" sz="2200">
                <a:solidFill>
                  <a:srgbClr val="000000"/>
                </a:solidFill>
                <a:latin typeface="Open Sauce"/>
                <a:ea typeface="Open Sauce"/>
                <a:cs typeface="Open Sauce"/>
                <a:sym typeface="Open Sauce"/>
              </a:rPr>
              <a:t>í</a:t>
            </a:r>
            <a:r>
              <a:rPr lang="en-US" sz="2200">
                <a:solidFill>
                  <a:srgbClr val="000000"/>
                </a:solidFill>
                <a:latin typeface="Open Sauce"/>
                <a:ea typeface="Open Sauce"/>
                <a:cs typeface="Open Sauce"/>
                <a:sym typeface="Open Sauce"/>
              </a:rPr>
              <a:t>o</a:t>
            </a:r>
            <a:r>
              <a:rPr lang="en-US" sz="2200">
                <a:solidFill>
                  <a:srgbClr val="000000"/>
                </a:solidFill>
                <a:latin typeface="Open Sauce"/>
                <a:ea typeface="Open Sauce"/>
                <a:cs typeface="Open Sauce"/>
                <a:sym typeface="Open Sauce"/>
              </a:rPr>
              <a:t>d</a:t>
            </a:r>
            <a:r>
              <a:rPr lang="en-US" sz="2200">
                <a:solidFill>
                  <a:srgbClr val="000000"/>
                </a:solidFill>
                <a:latin typeface="Open Sauce"/>
                <a:ea typeface="Open Sauce"/>
                <a:cs typeface="Open Sauce"/>
                <a:sym typeface="Open Sauce"/>
              </a:rPr>
              <a:t>o </a:t>
            </a:r>
            <a:r>
              <a:rPr lang="en-US" sz="2200">
                <a:solidFill>
                  <a:srgbClr val="000000"/>
                </a:solidFill>
                <a:latin typeface="Open Sauce"/>
                <a:ea typeface="Open Sauce"/>
                <a:cs typeface="Open Sauce"/>
                <a:sym typeface="Open Sauce"/>
              </a:rPr>
              <a:t>s</a:t>
            </a:r>
            <a:r>
              <a:rPr lang="en-US" sz="2200">
                <a:solidFill>
                  <a:srgbClr val="000000"/>
                </a:solidFill>
                <a:latin typeface="Open Sauce"/>
                <a:ea typeface="Open Sauce"/>
                <a:cs typeface="Open Sauce"/>
                <a:sym typeface="Open Sauce"/>
              </a:rPr>
              <a:t>i</a:t>
            </a:r>
            <a:r>
              <a:rPr lang="en-US" sz="2200">
                <a:solidFill>
                  <a:srgbClr val="000000"/>
                </a:solidFill>
                <a:latin typeface="Open Sauce"/>
                <a:ea typeface="Open Sauce"/>
                <a:cs typeface="Open Sauce"/>
                <a:sym typeface="Open Sauce"/>
              </a:rPr>
              <a:t>mul</a:t>
            </a:r>
            <a:r>
              <a:rPr lang="en-US" sz="2200">
                <a:solidFill>
                  <a:srgbClr val="000000"/>
                </a:solidFill>
                <a:latin typeface="Open Sauce"/>
                <a:ea typeface="Open Sauce"/>
                <a:cs typeface="Open Sauce"/>
                <a:sym typeface="Open Sauce"/>
              </a:rPr>
              <a:t>ad</a:t>
            </a:r>
            <a:r>
              <a:rPr lang="en-US" sz="2200">
                <a:solidFill>
                  <a:srgbClr val="000000"/>
                </a:solidFill>
                <a:latin typeface="Open Sauce"/>
                <a:ea typeface="Open Sauce"/>
                <a:cs typeface="Open Sauce"/>
                <a:sym typeface="Open Sauce"/>
              </a:rPr>
              <a:t>o p</a:t>
            </a:r>
            <a:r>
              <a:rPr lang="en-US" sz="2200">
                <a:solidFill>
                  <a:srgbClr val="000000"/>
                </a:solidFill>
                <a:latin typeface="Open Sauce"/>
                <a:ea typeface="Open Sauce"/>
                <a:cs typeface="Open Sauce"/>
                <a:sym typeface="Open Sauce"/>
              </a:rPr>
              <a:t>e</a:t>
            </a:r>
            <a:r>
              <a:rPr lang="en-US" sz="2200">
                <a:solidFill>
                  <a:srgbClr val="000000"/>
                </a:solidFill>
                <a:latin typeface="Open Sauce"/>
                <a:ea typeface="Open Sauce"/>
                <a:cs typeface="Open Sauce"/>
                <a:sym typeface="Open Sauce"/>
              </a:rPr>
              <a:t>lo</a:t>
            </a:r>
            <a:r>
              <a:rPr lang="en-US" sz="2200">
                <a:solidFill>
                  <a:srgbClr val="000000"/>
                </a:solidFill>
                <a:latin typeface="Open Sauce"/>
                <a:ea typeface="Open Sauce"/>
                <a:cs typeface="Open Sauce"/>
                <a:sym typeface="Open Sauce"/>
              </a:rPr>
              <a:t> </a:t>
            </a:r>
            <a:r>
              <a:rPr lang="en-US" sz="2200">
                <a:solidFill>
                  <a:srgbClr val="000000"/>
                </a:solidFill>
                <a:latin typeface="Open Sauce"/>
                <a:ea typeface="Open Sauce"/>
                <a:cs typeface="Open Sauce"/>
                <a:sym typeface="Open Sauce"/>
              </a:rPr>
              <a:t>lucro pr</a:t>
            </a:r>
            <a:r>
              <a:rPr lang="en-US" sz="2200">
                <a:solidFill>
                  <a:srgbClr val="000000"/>
                </a:solidFill>
                <a:latin typeface="Open Sauce"/>
                <a:ea typeface="Open Sauce"/>
                <a:cs typeface="Open Sauce"/>
                <a:sym typeface="Open Sauce"/>
              </a:rPr>
              <a:t>e</a:t>
            </a:r>
            <a:r>
              <a:rPr lang="en-US" sz="2200">
                <a:solidFill>
                  <a:srgbClr val="000000"/>
                </a:solidFill>
                <a:latin typeface="Open Sauce"/>
                <a:ea typeface="Open Sauce"/>
                <a:cs typeface="Open Sauce"/>
                <a:sym typeface="Open Sauce"/>
              </a:rPr>
              <a:t>sumido</a:t>
            </a:r>
            <a:r>
              <a:rPr lang="en-US" sz="2200">
                <a:solidFill>
                  <a:srgbClr val="000000"/>
                </a:solidFill>
                <a:latin typeface="Open Sauce"/>
                <a:ea typeface="Open Sauce"/>
                <a:cs typeface="Open Sauce"/>
                <a:sym typeface="Open Sauce"/>
              </a:rPr>
              <a:t> f</a:t>
            </a:r>
            <a:r>
              <a:rPr lang="en-US" sz="2200">
                <a:solidFill>
                  <a:srgbClr val="000000"/>
                </a:solidFill>
                <a:latin typeface="Open Sauce"/>
                <a:ea typeface="Open Sauce"/>
                <a:cs typeface="Open Sauce"/>
                <a:sym typeface="Open Sauce"/>
              </a:rPr>
              <a:t>o</a:t>
            </a:r>
            <a:r>
              <a:rPr lang="en-US" sz="2200">
                <a:solidFill>
                  <a:srgbClr val="000000"/>
                </a:solidFill>
                <a:latin typeface="Open Sauce"/>
                <a:ea typeface="Open Sauce"/>
                <a:cs typeface="Open Sauce"/>
                <a:sym typeface="Open Sauce"/>
              </a:rPr>
              <a:t>i de </a:t>
            </a:r>
            <a:r>
              <a:rPr lang="en-US" sz="2200">
                <a:solidFill>
                  <a:srgbClr val="000000"/>
                </a:solidFill>
                <a:latin typeface="Open Sauce"/>
                <a:ea typeface="Open Sauce"/>
                <a:cs typeface="Open Sauce"/>
                <a:sym typeface="Open Sauce"/>
              </a:rPr>
              <a:t>R$ 10 500,00 e pelo l</a:t>
            </a:r>
            <a:r>
              <a:rPr lang="en-US" sz="2200">
                <a:solidFill>
                  <a:srgbClr val="000000"/>
                </a:solidFill>
                <a:latin typeface="Open Sauce"/>
                <a:ea typeface="Open Sauce"/>
                <a:cs typeface="Open Sauce"/>
                <a:sym typeface="Open Sauce"/>
              </a:rPr>
              <a:t>u</a:t>
            </a:r>
            <a:r>
              <a:rPr lang="en-US" sz="2200">
                <a:solidFill>
                  <a:srgbClr val="000000"/>
                </a:solidFill>
                <a:latin typeface="Open Sauce"/>
                <a:ea typeface="Open Sauce"/>
                <a:cs typeface="Open Sauce"/>
                <a:sym typeface="Open Sauce"/>
              </a:rPr>
              <a:t>c</a:t>
            </a:r>
            <a:r>
              <a:rPr lang="en-US" sz="2200">
                <a:solidFill>
                  <a:srgbClr val="000000"/>
                </a:solidFill>
                <a:latin typeface="Open Sauce"/>
                <a:ea typeface="Open Sauce"/>
                <a:cs typeface="Open Sauce"/>
                <a:sym typeface="Open Sauce"/>
              </a:rPr>
              <a:t>r</a:t>
            </a:r>
            <a:r>
              <a:rPr lang="en-US" sz="2200">
                <a:solidFill>
                  <a:srgbClr val="000000"/>
                </a:solidFill>
                <a:latin typeface="Open Sauce"/>
                <a:ea typeface="Open Sauce"/>
                <a:cs typeface="Open Sauce"/>
                <a:sym typeface="Open Sauce"/>
              </a:rPr>
              <a:t>o r</a:t>
            </a:r>
            <a:r>
              <a:rPr lang="en-US" sz="2200">
                <a:solidFill>
                  <a:srgbClr val="000000"/>
                </a:solidFill>
                <a:latin typeface="Open Sauce"/>
                <a:ea typeface="Open Sauce"/>
                <a:cs typeface="Open Sauce"/>
                <a:sym typeface="Open Sauce"/>
              </a:rPr>
              <a:t>e</a:t>
            </a:r>
            <a:r>
              <a:rPr lang="en-US" sz="2200">
                <a:solidFill>
                  <a:srgbClr val="000000"/>
                </a:solidFill>
                <a:latin typeface="Open Sauce"/>
                <a:ea typeface="Open Sauce"/>
                <a:cs typeface="Open Sauce"/>
                <a:sym typeface="Open Sauce"/>
              </a:rPr>
              <a:t>al f</a:t>
            </a:r>
            <a:r>
              <a:rPr lang="en-US" sz="2200">
                <a:solidFill>
                  <a:srgbClr val="000000"/>
                </a:solidFill>
                <a:latin typeface="Open Sauce"/>
                <a:ea typeface="Open Sauce"/>
                <a:cs typeface="Open Sauce"/>
                <a:sym typeface="Open Sauce"/>
              </a:rPr>
              <a:t>o</a:t>
            </a:r>
            <a:r>
              <a:rPr lang="en-US" sz="2200">
                <a:solidFill>
                  <a:srgbClr val="000000"/>
                </a:solidFill>
                <a:latin typeface="Open Sauce"/>
                <a:ea typeface="Open Sauce"/>
                <a:cs typeface="Open Sauce"/>
                <a:sym typeface="Open Sauce"/>
              </a:rPr>
              <a:t>i</a:t>
            </a:r>
            <a:r>
              <a:rPr lang="en-US" sz="2200">
                <a:solidFill>
                  <a:srgbClr val="000000"/>
                </a:solidFill>
                <a:latin typeface="Open Sauce"/>
                <a:ea typeface="Open Sauce"/>
                <a:cs typeface="Open Sauce"/>
                <a:sym typeface="Open Sauce"/>
              </a:rPr>
              <a:t> </a:t>
            </a:r>
            <a:r>
              <a:rPr lang="en-US" sz="2200">
                <a:solidFill>
                  <a:srgbClr val="000000"/>
                </a:solidFill>
                <a:latin typeface="Open Sauce"/>
                <a:ea typeface="Open Sauce"/>
                <a:cs typeface="Open Sauce"/>
                <a:sym typeface="Open Sauce"/>
              </a:rPr>
              <a:t>de</a:t>
            </a:r>
            <a:r>
              <a:rPr lang="en-US" sz="2200">
                <a:solidFill>
                  <a:srgbClr val="000000"/>
                </a:solidFill>
                <a:latin typeface="Open Sauce"/>
                <a:ea typeface="Open Sauce"/>
                <a:cs typeface="Open Sauce"/>
                <a:sym typeface="Open Sauce"/>
              </a:rPr>
              <a:t> R</a:t>
            </a:r>
            <a:r>
              <a:rPr lang="en-US" sz="2200">
                <a:solidFill>
                  <a:srgbClr val="000000"/>
                </a:solidFill>
                <a:latin typeface="Open Sauce"/>
                <a:ea typeface="Open Sauce"/>
                <a:cs typeface="Open Sauce"/>
                <a:sym typeface="Open Sauce"/>
              </a:rPr>
              <a:t>$ 12 000,00. </a:t>
            </a:r>
            <a:r>
              <a:rPr lang="en-US" sz="2200">
                <a:solidFill>
                  <a:srgbClr val="000000"/>
                </a:solidFill>
                <a:latin typeface="Open Sauce"/>
                <a:ea typeface="Open Sauce"/>
                <a:cs typeface="Open Sauce"/>
                <a:sym typeface="Open Sauce"/>
              </a:rPr>
              <a:t>​</a:t>
            </a:r>
          </a:p>
          <a:p>
            <a:pPr algn="just">
              <a:lnSpc>
                <a:spcPts val="2860"/>
              </a:lnSpc>
            </a:pPr>
            <a:r>
              <a:rPr lang="en-US" sz="2200">
                <a:solidFill>
                  <a:srgbClr val="000000"/>
                </a:solidFill>
                <a:latin typeface="Open Sauce"/>
                <a:ea typeface="Open Sauce"/>
                <a:cs typeface="Open Sauce"/>
                <a:sym typeface="Open Sauce"/>
              </a:rPr>
              <a:t>D)</a:t>
            </a:r>
            <a:r>
              <a:rPr lang="en-US" sz="2200">
                <a:solidFill>
                  <a:srgbClr val="000000"/>
                </a:solidFill>
                <a:latin typeface="Open Sauce"/>
                <a:ea typeface="Open Sauce"/>
                <a:cs typeface="Open Sauce"/>
                <a:sym typeface="Open Sauce"/>
              </a:rPr>
              <a:t> O </a:t>
            </a:r>
            <a:r>
              <a:rPr lang="en-US" sz="2200">
                <a:solidFill>
                  <a:srgbClr val="000000"/>
                </a:solidFill>
                <a:latin typeface="Open Sauce"/>
                <a:ea typeface="Open Sauce"/>
                <a:cs typeface="Open Sauce"/>
                <a:sym typeface="Open Sauce"/>
              </a:rPr>
              <a:t>tota</a:t>
            </a:r>
            <a:r>
              <a:rPr lang="en-US" sz="2200">
                <a:solidFill>
                  <a:srgbClr val="000000"/>
                </a:solidFill>
                <a:latin typeface="Open Sauce"/>
                <a:ea typeface="Open Sauce"/>
                <a:cs typeface="Open Sauce"/>
                <a:sym typeface="Open Sauce"/>
              </a:rPr>
              <a:t>l</a:t>
            </a:r>
            <a:r>
              <a:rPr lang="en-US" sz="2200">
                <a:solidFill>
                  <a:srgbClr val="000000"/>
                </a:solidFill>
                <a:latin typeface="Open Sauce"/>
                <a:ea typeface="Open Sauce"/>
                <a:cs typeface="Open Sauce"/>
                <a:sym typeface="Open Sauce"/>
              </a:rPr>
              <a:t> d</a:t>
            </a:r>
            <a:r>
              <a:rPr lang="en-US" sz="2200">
                <a:solidFill>
                  <a:srgbClr val="000000"/>
                </a:solidFill>
                <a:latin typeface="Open Sauce"/>
                <a:ea typeface="Open Sauce"/>
                <a:cs typeface="Open Sauce"/>
                <a:sym typeface="Open Sauce"/>
              </a:rPr>
              <a:t>e</a:t>
            </a:r>
            <a:r>
              <a:rPr lang="en-US" sz="2200">
                <a:solidFill>
                  <a:srgbClr val="000000"/>
                </a:solidFill>
                <a:latin typeface="Open Sauce"/>
                <a:ea typeface="Open Sauce"/>
                <a:cs typeface="Open Sauce"/>
                <a:sym typeface="Open Sauce"/>
              </a:rPr>
              <a:t> IRPJ</a:t>
            </a:r>
            <a:r>
              <a:rPr lang="en-US" sz="2200">
                <a:solidFill>
                  <a:srgbClr val="000000"/>
                </a:solidFill>
                <a:latin typeface="Open Sauce"/>
                <a:ea typeface="Open Sauce"/>
                <a:cs typeface="Open Sauce"/>
                <a:sym typeface="Open Sauce"/>
              </a:rPr>
              <a:t> </a:t>
            </a:r>
            <a:r>
              <a:rPr lang="en-US" sz="2200">
                <a:solidFill>
                  <a:srgbClr val="000000"/>
                </a:solidFill>
                <a:latin typeface="Open Sauce"/>
                <a:ea typeface="Open Sauce"/>
                <a:cs typeface="Open Sauce"/>
                <a:sym typeface="Open Sauce"/>
              </a:rPr>
              <a:t>c</a:t>
            </a:r>
            <a:r>
              <a:rPr lang="en-US" sz="2200">
                <a:solidFill>
                  <a:srgbClr val="000000"/>
                </a:solidFill>
                <a:latin typeface="Open Sauce"/>
                <a:ea typeface="Open Sauce"/>
                <a:cs typeface="Open Sauce"/>
                <a:sym typeface="Open Sauce"/>
              </a:rPr>
              <a:t>a</a:t>
            </a:r>
            <a:r>
              <a:rPr lang="en-US" sz="2200">
                <a:solidFill>
                  <a:srgbClr val="000000"/>
                </a:solidFill>
                <a:latin typeface="Open Sauce"/>
                <a:ea typeface="Open Sauce"/>
                <a:cs typeface="Open Sauce"/>
                <a:sym typeface="Open Sauce"/>
              </a:rPr>
              <a:t>l</a:t>
            </a:r>
            <a:r>
              <a:rPr lang="en-US" sz="2200">
                <a:solidFill>
                  <a:srgbClr val="000000"/>
                </a:solidFill>
                <a:latin typeface="Open Sauce"/>
                <a:ea typeface="Open Sauce"/>
                <a:cs typeface="Open Sauce"/>
                <a:sym typeface="Open Sauce"/>
              </a:rPr>
              <a:t>c</a:t>
            </a:r>
            <a:r>
              <a:rPr lang="en-US" sz="2200">
                <a:solidFill>
                  <a:srgbClr val="000000"/>
                </a:solidFill>
                <a:latin typeface="Open Sauce"/>
                <a:ea typeface="Open Sauce"/>
                <a:cs typeface="Open Sauce"/>
                <a:sym typeface="Open Sauce"/>
              </a:rPr>
              <a:t>ul</a:t>
            </a:r>
            <a:r>
              <a:rPr lang="en-US" sz="2200">
                <a:solidFill>
                  <a:srgbClr val="000000"/>
                </a:solidFill>
                <a:latin typeface="Open Sauce"/>
                <a:ea typeface="Open Sauce"/>
                <a:cs typeface="Open Sauce"/>
                <a:sym typeface="Open Sauce"/>
              </a:rPr>
              <a:t>a</a:t>
            </a:r>
            <a:r>
              <a:rPr lang="en-US" sz="2200">
                <a:solidFill>
                  <a:srgbClr val="000000"/>
                </a:solidFill>
                <a:latin typeface="Open Sauce"/>
                <a:ea typeface="Open Sauce"/>
                <a:cs typeface="Open Sauce"/>
                <a:sym typeface="Open Sauce"/>
              </a:rPr>
              <a:t>do</a:t>
            </a:r>
            <a:r>
              <a:rPr lang="en-US" sz="2200">
                <a:solidFill>
                  <a:srgbClr val="000000"/>
                </a:solidFill>
                <a:latin typeface="Open Sauce"/>
                <a:ea typeface="Open Sauce"/>
                <a:cs typeface="Open Sauce"/>
                <a:sym typeface="Open Sauce"/>
              </a:rPr>
              <a:t> </a:t>
            </a:r>
            <a:r>
              <a:rPr lang="en-US" sz="2200">
                <a:solidFill>
                  <a:srgbClr val="000000"/>
                </a:solidFill>
                <a:latin typeface="Open Sauce"/>
                <a:ea typeface="Open Sauce"/>
                <a:cs typeface="Open Sauce"/>
                <a:sym typeface="Open Sauce"/>
              </a:rPr>
              <a:t>p</a:t>
            </a:r>
            <a:r>
              <a:rPr lang="en-US" sz="2200">
                <a:solidFill>
                  <a:srgbClr val="000000"/>
                </a:solidFill>
                <a:latin typeface="Open Sauce"/>
                <a:ea typeface="Open Sauce"/>
                <a:cs typeface="Open Sauce"/>
                <a:sym typeface="Open Sauce"/>
              </a:rPr>
              <a:t>ara o</a:t>
            </a:r>
            <a:r>
              <a:rPr lang="en-US" sz="2200">
                <a:solidFill>
                  <a:srgbClr val="000000"/>
                </a:solidFill>
                <a:latin typeface="Open Sauce"/>
                <a:ea typeface="Open Sauce"/>
                <a:cs typeface="Open Sauce"/>
                <a:sym typeface="Open Sauce"/>
              </a:rPr>
              <a:t> período</a:t>
            </a:r>
            <a:r>
              <a:rPr lang="en-US" sz="2200">
                <a:solidFill>
                  <a:srgbClr val="000000"/>
                </a:solidFill>
                <a:latin typeface="Open Sauce"/>
                <a:ea typeface="Open Sauce"/>
                <a:cs typeface="Open Sauce"/>
                <a:sym typeface="Open Sauce"/>
              </a:rPr>
              <a:t> s</a:t>
            </a:r>
            <a:r>
              <a:rPr lang="en-US" sz="2200">
                <a:solidFill>
                  <a:srgbClr val="000000"/>
                </a:solidFill>
                <a:latin typeface="Open Sauce"/>
                <a:ea typeface="Open Sauce"/>
                <a:cs typeface="Open Sauce"/>
                <a:sym typeface="Open Sauce"/>
              </a:rPr>
              <a:t>imulado p</a:t>
            </a:r>
            <a:r>
              <a:rPr lang="en-US" sz="2200">
                <a:solidFill>
                  <a:srgbClr val="000000"/>
                </a:solidFill>
                <a:latin typeface="Open Sauce"/>
                <a:ea typeface="Open Sauce"/>
                <a:cs typeface="Open Sauce"/>
                <a:sym typeface="Open Sauce"/>
              </a:rPr>
              <a:t>e</a:t>
            </a:r>
            <a:r>
              <a:rPr lang="en-US" sz="2200">
                <a:solidFill>
                  <a:srgbClr val="000000"/>
                </a:solidFill>
                <a:latin typeface="Open Sauce"/>
                <a:ea typeface="Open Sauce"/>
                <a:cs typeface="Open Sauce"/>
                <a:sym typeface="Open Sauce"/>
              </a:rPr>
              <a:t>lo l</a:t>
            </a:r>
            <a:r>
              <a:rPr lang="en-US" sz="2200">
                <a:solidFill>
                  <a:srgbClr val="000000"/>
                </a:solidFill>
                <a:latin typeface="Open Sauce"/>
                <a:ea typeface="Open Sauce"/>
                <a:cs typeface="Open Sauce"/>
                <a:sym typeface="Open Sauce"/>
              </a:rPr>
              <a:t>u</a:t>
            </a:r>
            <a:r>
              <a:rPr lang="en-US" sz="2200">
                <a:solidFill>
                  <a:srgbClr val="000000"/>
                </a:solidFill>
                <a:latin typeface="Open Sauce"/>
                <a:ea typeface="Open Sauce"/>
                <a:cs typeface="Open Sauce"/>
                <a:sym typeface="Open Sauce"/>
              </a:rPr>
              <a:t>cro</a:t>
            </a:r>
            <a:r>
              <a:rPr lang="en-US" sz="2200">
                <a:solidFill>
                  <a:srgbClr val="000000"/>
                </a:solidFill>
                <a:latin typeface="Open Sauce"/>
                <a:ea typeface="Open Sauce"/>
                <a:cs typeface="Open Sauce"/>
                <a:sym typeface="Open Sauce"/>
              </a:rPr>
              <a:t> </a:t>
            </a:r>
            <a:r>
              <a:rPr lang="en-US" sz="2200">
                <a:solidFill>
                  <a:srgbClr val="000000"/>
                </a:solidFill>
                <a:latin typeface="Open Sauce"/>
                <a:ea typeface="Open Sauce"/>
                <a:cs typeface="Open Sauce"/>
                <a:sym typeface="Open Sauce"/>
              </a:rPr>
              <a:t>p</a:t>
            </a:r>
            <a:r>
              <a:rPr lang="en-US" sz="2200">
                <a:solidFill>
                  <a:srgbClr val="000000"/>
                </a:solidFill>
                <a:latin typeface="Open Sauce"/>
                <a:ea typeface="Open Sauce"/>
                <a:cs typeface="Open Sauce"/>
                <a:sym typeface="Open Sauce"/>
              </a:rPr>
              <a:t>r</a:t>
            </a:r>
            <a:r>
              <a:rPr lang="en-US" sz="2200">
                <a:solidFill>
                  <a:srgbClr val="000000"/>
                </a:solidFill>
                <a:latin typeface="Open Sauce"/>
                <a:ea typeface="Open Sauce"/>
                <a:cs typeface="Open Sauce"/>
                <a:sym typeface="Open Sauce"/>
              </a:rPr>
              <a:t>esum</a:t>
            </a:r>
            <a:r>
              <a:rPr lang="en-US" sz="2200">
                <a:solidFill>
                  <a:srgbClr val="000000"/>
                </a:solidFill>
                <a:latin typeface="Open Sauce"/>
                <a:ea typeface="Open Sauce"/>
                <a:cs typeface="Open Sauce"/>
                <a:sym typeface="Open Sauce"/>
              </a:rPr>
              <a:t>i</a:t>
            </a:r>
            <a:r>
              <a:rPr lang="en-US" sz="2200">
                <a:solidFill>
                  <a:srgbClr val="000000"/>
                </a:solidFill>
                <a:latin typeface="Open Sauce"/>
                <a:ea typeface="Open Sauce"/>
                <a:cs typeface="Open Sauce"/>
                <a:sym typeface="Open Sauce"/>
              </a:rPr>
              <a:t>d</a:t>
            </a:r>
            <a:r>
              <a:rPr lang="en-US" sz="2200">
                <a:solidFill>
                  <a:srgbClr val="000000"/>
                </a:solidFill>
                <a:latin typeface="Open Sauce"/>
                <a:ea typeface="Open Sauce"/>
                <a:cs typeface="Open Sauce"/>
                <a:sym typeface="Open Sauce"/>
              </a:rPr>
              <a:t>o </a:t>
            </a:r>
            <a:r>
              <a:rPr lang="en-US" sz="2200">
                <a:solidFill>
                  <a:srgbClr val="000000"/>
                </a:solidFill>
                <a:latin typeface="Open Sauce"/>
                <a:ea typeface="Open Sauce"/>
                <a:cs typeface="Open Sauce"/>
                <a:sym typeface="Open Sauce"/>
              </a:rPr>
              <a:t>foi de </a:t>
            </a:r>
            <a:r>
              <a:rPr lang="en-US" sz="2200">
                <a:solidFill>
                  <a:srgbClr val="000000"/>
                </a:solidFill>
                <a:latin typeface="Open Sauce"/>
                <a:ea typeface="Open Sauce"/>
                <a:cs typeface="Open Sauce"/>
                <a:sym typeface="Open Sauce"/>
              </a:rPr>
              <a:t>R</a:t>
            </a:r>
            <a:r>
              <a:rPr lang="en-US" sz="2200">
                <a:solidFill>
                  <a:srgbClr val="000000"/>
                </a:solidFill>
                <a:latin typeface="Open Sauce"/>
                <a:ea typeface="Open Sauce"/>
                <a:cs typeface="Open Sauce"/>
                <a:sym typeface="Open Sauce"/>
              </a:rPr>
              <a:t>$</a:t>
            </a:r>
            <a:r>
              <a:rPr lang="en-US" sz="2200">
                <a:solidFill>
                  <a:srgbClr val="000000"/>
                </a:solidFill>
                <a:latin typeface="Open Sauce"/>
                <a:ea typeface="Open Sauce"/>
                <a:cs typeface="Open Sauce"/>
                <a:sym typeface="Open Sauce"/>
              </a:rPr>
              <a:t> </a:t>
            </a:r>
            <a:r>
              <a:rPr lang="en-US" sz="2200">
                <a:solidFill>
                  <a:srgbClr val="000000"/>
                </a:solidFill>
                <a:latin typeface="Open Sauce"/>
                <a:ea typeface="Open Sauce"/>
                <a:cs typeface="Open Sauce"/>
                <a:sym typeface="Open Sauce"/>
              </a:rPr>
              <a:t>17 500</a:t>
            </a:r>
            <a:r>
              <a:rPr lang="en-US" sz="2200">
                <a:solidFill>
                  <a:srgbClr val="000000"/>
                </a:solidFill>
                <a:latin typeface="Open Sauce"/>
                <a:ea typeface="Open Sauce"/>
                <a:cs typeface="Open Sauce"/>
                <a:sym typeface="Open Sauce"/>
              </a:rPr>
              <a:t>,</a:t>
            </a:r>
            <a:r>
              <a:rPr lang="en-US" sz="2200">
                <a:solidFill>
                  <a:srgbClr val="000000"/>
                </a:solidFill>
                <a:latin typeface="Open Sauce"/>
                <a:ea typeface="Open Sauce"/>
                <a:cs typeface="Open Sauce"/>
                <a:sym typeface="Open Sauce"/>
              </a:rPr>
              <a:t>00</a:t>
            </a:r>
            <a:r>
              <a:rPr lang="en-US" sz="2200">
                <a:solidFill>
                  <a:srgbClr val="000000"/>
                </a:solidFill>
                <a:latin typeface="Open Sauce"/>
                <a:ea typeface="Open Sauce"/>
                <a:cs typeface="Open Sauce"/>
                <a:sym typeface="Open Sauce"/>
              </a:rPr>
              <a:t> e</a:t>
            </a:r>
            <a:r>
              <a:rPr lang="en-US" sz="2200">
                <a:solidFill>
                  <a:srgbClr val="000000"/>
                </a:solidFill>
                <a:latin typeface="Open Sauce"/>
                <a:ea typeface="Open Sauce"/>
                <a:cs typeface="Open Sauce"/>
                <a:sym typeface="Open Sauce"/>
              </a:rPr>
              <a:t> </a:t>
            </a:r>
            <a:r>
              <a:rPr lang="en-US" sz="2200">
                <a:solidFill>
                  <a:srgbClr val="000000"/>
                </a:solidFill>
                <a:latin typeface="Open Sauce"/>
                <a:ea typeface="Open Sauce"/>
                <a:cs typeface="Open Sauce"/>
                <a:sym typeface="Open Sauce"/>
              </a:rPr>
              <a:t>p</a:t>
            </a:r>
            <a:r>
              <a:rPr lang="en-US" sz="2200">
                <a:solidFill>
                  <a:srgbClr val="000000"/>
                </a:solidFill>
                <a:latin typeface="Open Sauce"/>
                <a:ea typeface="Open Sauce"/>
                <a:cs typeface="Open Sauce"/>
                <a:sym typeface="Open Sauce"/>
              </a:rPr>
              <a:t>elo</a:t>
            </a:r>
            <a:r>
              <a:rPr lang="en-US" sz="2200">
                <a:solidFill>
                  <a:srgbClr val="000000"/>
                </a:solidFill>
                <a:latin typeface="Open Sauce"/>
                <a:ea typeface="Open Sauce"/>
                <a:cs typeface="Open Sauce"/>
                <a:sym typeface="Open Sauce"/>
              </a:rPr>
              <a:t> </a:t>
            </a:r>
            <a:r>
              <a:rPr lang="en-US" sz="2200">
                <a:solidFill>
                  <a:srgbClr val="000000"/>
                </a:solidFill>
                <a:latin typeface="Open Sauce"/>
                <a:ea typeface="Open Sauce"/>
                <a:cs typeface="Open Sauce"/>
                <a:sym typeface="Open Sauce"/>
              </a:rPr>
              <a:t>lucr</a:t>
            </a:r>
            <a:r>
              <a:rPr lang="en-US" sz="2200">
                <a:solidFill>
                  <a:srgbClr val="000000"/>
                </a:solidFill>
                <a:latin typeface="Open Sauce"/>
                <a:ea typeface="Open Sauce"/>
                <a:cs typeface="Open Sauce"/>
                <a:sym typeface="Open Sauce"/>
              </a:rPr>
              <a:t>o</a:t>
            </a:r>
            <a:r>
              <a:rPr lang="en-US" sz="2200">
                <a:solidFill>
                  <a:srgbClr val="000000"/>
                </a:solidFill>
                <a:latin typeface="Open Sauce"/>
                <a:ea typeface="Open Sauce"/>
                <a:cs typeface="Open Sauce"/>
                <a:sym typeface="Open Sauce"/>
              </a:rPr>
              <a:t> real </a:t>
            </a:r>
            <a:r>
              <a:rPr lang="en-US" sz="2200">
                <a:solidFill>
                  <a:srgbClr val="000000"/>
                </a:solidFill>
                <a:latin typeface="Open Sauce"/>
                <a:ea typeface="Open Sauce"/>
                <a:cs typeface="Open Sauce"/>
                <a:sym typeface="Open Sauce"/>
              </a:rPr>
              <a:t>f</a:t>
            </a:r>
            <a:r>
              <a:rPr lang="en-US" sz="2200">
                <a:solidFill>
                  <a:srgbClr val="000000"/>
                </a:solidFill>
                <a:latin typeface="Open Sauce"/>
                <a:ea typeface="Open Sauce"/>
                <a:cs typeface="Open Sauce"/>
                <a:sym typeface="Open Sauce"/>
              </a:rPr>
              <a:t>o</a:t>
            </a:r>
            <a:r>
              <a:rPr lang="en-US" sz="2200">
                <a:solidFill>
                  <a:srgbClr val="000000"/>
                </a:solidFill>
                <a:latin typeface="Open Sauce"/>
                <a:ea typeface="Open Sauce"/>
                <a:cs typeface="Open Sauce"/>
                <a:sym typeface="Open Sauce"/>
              </a:rPr>
              <a:t>i</a:t>
            </a:r>
            <a:r>
              <a:rPr lang="en-US" sz="2200">
                <a:solidFill>
                  <a:srgbClr val="000000"/>
                </a:solidFill>
                <a:latin typeface="Open Sauce"/>
                <a:ea typeface="Open Sauce"/>
                <a:cs typeface="Open Sauce"/>
                <a:sym typeface="Open Sauce"/>
              </a:rPr>
              <a:t> de R$ 20</a:t>
            </a:r>
            <a:r>
              <a:rPr lang="en-US" sz="2200">
                <a:solidFill>
                  <a:srgbClr val="000000"/>
                </a:solidFill>
                <a:latin typeface="Open Sauce"/>
                <a:ea typeface="Open Sauce"/>
                <a:cs typeface="Open Sauce"/>
                <a:sym typeface="Open Sauce"/>
              </a:rPr>
              <a:t> </a:t>
            </a:r>
            <a:r>
              <a:rPr lang="en-US" sz="2200">
                <a:solidFill>
                  <a:srgbClr val="000000"/>
                </a:solidFill>
                <a:latin typeface="Open Sauce"/>
                <a:ea typeface="Open Sauce"/>
                <a:cs typeface="Open Sauce"/>
                <a:sym typeface="Open Sauce"/>
              </a:rPr>
              <a:t>000</a:t>
            </a:r>
            <a:r>
              <a:rPr lang="en-US" sz="2200">
                <a:solidFill>
                  <a:srgbClr val="000000"/>
                </a:solidFill>
                <a:latin typeface="Open Sauce"/>
                <a:ea typeface="Open Sauce"/>
                <a:cs typeface="Open Sauce"/>
                <a:sym typeface="Open Sauce"/>
              </a:rPr>
              <a:t>,</a:t>
            </a:r>
            <a:r>
              <a:rPr lang="en-US" sz="2200">
                <a:solidFill>
                  <a:srgbClr val="000000"/>
                </a:solidFill>
                <a:latin typeface="Open Sauce"/>
                <a:ea typeface="Open Sauce"/>
                <a:cs typeface="Open Sauce"/>
                <a:sym typeface="Open Sauce"/>
              </a:rPr>
              <a:t>00.</a:t>
            </a:r>
            <a:r>
              <a:rPr lang="en-US" sz="2200">
                <a:solidFill>
                  <a:srgbClr val="000000"/>
                </a:solidFill>
                <a:latin typeface="Open Sauce"/>
                <a:ea typeface="Open Sauce"/>
                <a:cs typeface="Open Sauce"/>
                <a:sym typeface="Open Sauce"/>
              </a:rPr>
              <a:t> </a:t>
            </a:r>
            <a:r>
              <a:rPr lang="en-US" sz="2200">
                <a:solidFill>
                  <a:srgbClr val="000000"/>
                </a:solidFill>
                <a:latin typeface="Open Sauce"/>
                <a:ea typeface="Open Sauce"/>
                <a:cs typeface="Open Sauce"/>
                <a:sym typeface="Open Sauce"/>
              </a:rPr>
              <a:t>​</a:t>
            </a:r>
          </a:p>
          <a:p>
            <a:pPr algn="just">
              <a:lnSpc>
                <a:spcPts val="2860"/>
              </a:lnSpc>
            </a:pPr>
            <a:r>
              <a:rPr lang="en-US" sz="2200" b="true">
                <a:solidFill>
                  <a:srgbClr val="000000"/>
                </a:solidFill>
                <a:latin typeface="Open Sauce Bold"/>
                <a:ea typeface="Open Sauce Bold"/>
                <a:cs typeface="Open Sauce Bold"/>
                <a:sym typeface="Open Sauce Bold"/>
              </a:rPr>
              <a:t>E) O total de IRPJ calculado para o período simulado pelo lucro presumido foi de R$ 11 500,00 e pelo lucro real foi de R$ 14 000,00.</a:t>
            </a:r>
          </a:p>
          <a:p>
            <a:pPr algn="just">
              <a:lnSpc>
                <a:spcPts val="2860"/>
              </a:lnSpc>
            </a:pPr>
          </a:p>
        </p:txBody>
      </p:sp>
      <p:sp>
        <p:nvSpPr>
          <p:cNvPr name="Freeform 3" id="3"/>
          <p:cNvSpPr/>
          <p:nvPr/>
        </p:nvSpPr>
        <p:spPr>
          <a:xfrm flipH="false" flipV="false" rot="0">
            <a:off x="15388955" y="8973918"/>
            <a:ext cx="1214731" cy="1214731"/>
          </a:xfrm>
          <a:custGeom>
            <a:avLst/>
            <a:gdLst/>
            <a:ahLst/>
            <a:cxnLst/>
            <a:rect r="r" b="b" t="t" l="l"/>
            <a:pathLst>
              <a:path h="1214731" w="1214731">
                <a:moveTo>
                  <a:pt x="0" y="0"/>
                </a:moveTo>
                <a:lnTo>
                  <a:pt x="1214732" y="0"/>
                </a:lnTo>
                <a:lnTo>
                  <a:pt x="1214732" y="1214731"/>
                </a:lnTo>
                <a:lnTo>
                  <a:pt x="0" y="1214731"/>
                </a:lnTo>
                <a:lnTo>
                  <a:pt x="0" y="0"/>
                </a:lnTo>
                <a:close/>
              </a:path>
            </a:pathLst>
          </a:custGeom>
          <a:blipFill>
            <a:blip r:embed="rId2"/>
            <a:stretch>
              <a:fillRect l="0" t="0" r="0" b="0"/>
            </a:stretch>
          </a:blipFill>
        </p:spPr>
      </p:sp>
      <p:sp>
        <p:nvSpPr>
          <p:cNvPr name="Freeform 4" id="4"/>
          <p:cNvSpPr/>
          <p:nvPr/>
        </p:nvSpPr>
        <p:spPr>
          <a:xfrm flipH="false" flipV="false" rot="0">
            <a:off x="16603687" y="9065773"/>
            <a:ext cx="1684313" cy="1122876"/>
          </a:xfrm>
          <a:custGeom>
            <a:avLst/>
            <a:gdLst/>
            <a:ahLst/>
            <a:cxnLst/>
            <a:rect r="r" b="b" t="t" l="l"/>
            <a:pathLst>
              <a:path h="1122876" w="1684313">
                <a:moveTo>
                  <a:pt x="0" y="0"/>
                </a:moveTo>
                <a:lnTo>
                  <a:pt x="1684313" y="0"/>
                </a:lnTo>
                <a:lnTo>
                  <a:pt x="1684313" y="1122876"/>
                </a:lnTo>
                <a:lnTo>
                  <a:pt x="0" y="1122876"/>
                </a:lnTo>
                <a:lnTo>
                  <a:pt x="0" y="0"/>
                </a:lnTo>
                <a:close/>
              </a:path>
            </a:pathLst>
          </a:custGeom>
          <a:blipFill>
            <a:blip r:embed="rId3"/>
            <a:stretch>
              <a:fillRect l="0" t="0" r="0" b="0"/>
            </a:stretch>
          </a:blipFill>
        </p:spPr>
      </p:sp>
      <p:sp>
        <p:nvSpPr>
          <p:cNvPr name="TextBox 5" id="5"/>
          <p:cNvSpPr txBox="true"/>
          <p:nvPr/>
        </p:nvSpPr>
        <p:spPr>
          <a:xfrm rot="0">
            <a:off x="5252313" y="257175"/>
            <a:ext cx="7783374" cy="771525"/>
          </a:xfrm>
          <a:prstGeom prst="rect">
            <a:avLst/>
          </a:prstGeom>
        </p:spPr>
        <p:txBody>
          <a:bodyPr anchor="t" rtlCol="false" tIns="0" lIns="0" bIns="0" rIns="0">
            <a:spAutoFit/>
          </a:bodyPr>
          <a:lstStyle/>
          <a:p>
            <a:pPr algn="ctr" marL="0" indent="0" lvl="0">
              <a:lnSpc>
                <a:spcPts val="6000"/>
              </a:lnSpc>
            </a:pPr>
            <a:r>
              <a:rPr lang="en-US" b="true" sz="5000" spc="-100">
                <a:solidFill>
                  <a:srgbClr val="000000"/>
                </a:solidFill>
                <a:latin typeface="Antonio Bold"/>
                <a:ea typeface="Antonio Bold"/>
                <a:cs typeface="Antonio Bold"/>
                <a:sym typeface="Antonio Bold"/>
              </a:rPr>
              <a:t>ENADE 2022</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0" y="1195754"/>
            <a:ext cx="17259300" cy="7766117"/>
          </a:xfrm>
          <a:prstGeom prst="rect">
            <a:avLst/>
          </a:prstGeom>
        </p:spPr>
        <p:txBody>
          <a:bodyPr anchor="t" rtlCol="false" tIns="0" lIns="0" bIns="0" rIns="0">
            <a:spAutoFit/>
          </a:bodyPr>
          <a:lstStyle/>
          <a:p>
            <a:pPr algn="just">
              <a:lnSpc>
                <a:spcPts val="2593"/>
              </a:lnSpc>
            </a:pPr>
            <a:r>
              <a:rPr lang="en-US" sz="1994">
                <a:solidFill>
                  <a:srgbClr val="000000"/>
                </a:solidFill>
                <a:latin typeface="Open Sauce"/>
                <a:ea typeface="Open Sauce"/>
                <a:cs typeface="Open Sauce"/>
                <a:sym typeface="Open Sauce"/>
              </a:rPr>
              <a:t>QUESTÃO 24 - </a:t>
            </a:r>
            <a:r>
              <a:rPr lang="en-US" sz="1994">
                <a:solidFill>
                  <a:srgbClr val="000000"/>
                </a:solidFill>
                <a:latin typeface="Open Sauce"/>
                <a:ea typeface="Open Sauce"/>
                <a:cs typeface="Open Sauce"/>
                <a:sym typeface="Open Sauce"/>
              </a:rPr>
              <a:t>A partir das informações apresentadas e com base na comparação entre os regimes tributários de lucro presumido e lucro real, assinale a opção correta.​</a:t>
            </a:r>
          </a:p>
          <a:p>
            <a:pPr algn="just">
              <a:lnSpc>
                <a:spcPts val="2593"/>
              </a:lnSpc>
            </a:pPr>
            <a:r>
              <a:rPr lang="en-US" sz="1994">
                <a:solidFill>
                  <a:srgbClr val="000000"/>
                </a:solidFill>
                <a:latin typeface="Open Sauce"/>
                <a:ea typeface="Open Sauce"/>
                <a:cs typeface="Open Sauce"/>
                <a:sym typeface="Open Sauce"/>
              </a:rPr>
              <a:t>​</a:t>
            </a:r>
          </a:p>
          <a:p>
            <a:pPr algn="just">
              <a:lnSpc>
                <a:spcPts val="2593"/>
              </a:lnSpc>
            </a:pPr>
            <a:r>
              <a:rPr lang="en-US" sz="1994">
                <a:solidFill>
                  <a:srgbClr val="000000"/>
                </a:solidFill>
                <a:latin typeface="Open Sauce"/>
                <a:ea typeface="Open Sauce"/>
                <a:cs typeface="Open Sauce"/>
                <a:sym typeface="Open Sauce"/>
              </a:rPr>
              <a:t>​</a:t>
            </a:r>
          </a:p>
          <a:p>
            <a:pPr algn="just">
              <a:lnSpc>
                <a:spcPts val="2593"/>
              </a:lnSpc>
            </a:pPr>
            <a:r>
              <a:rPr lang="en-US" sz="1994">
                <a:solidFill>
                  <a:srgbClr val="000000"/>
                </a:solidFill>
                <a:latin typeface="Open Sauce"/>
                <a:ea typeface="Open Sauce"/>
                <a:cs typeface="Open Sauce"/>
                <a:sym typeface="Open Sauce"/>
              </a:rPr>
              <a:t>​ ​  </a:t>
            </a:r>
          </a:p>
          <a:p>
            <a:pPr algn="just">
              <a:lnSpc>
                <a:spcPts val="2593"/>
              </a:lnSpc>
            </a:pPr>
            <a:r>
              <a:rPr lang="en-US" sz="1994">
                <a:solidFill>
                  <a:srgbClr val="000000"/>
                </a:solidFill>
                <a:latin typeface="Open Sauce"/>
                <a:ea typeface="Open Sauce"/>
                <a:cs typeface="Open Sauce"/>
                <a:sym typeface="Open Sauce"/>
              </a:rPr>
              <a:t>​</a:t>
            </a:r>
          </a:p>
          <a:p>
            <a:pPr algn="just">
              <a:lnSpc>
                <a:spcPts val="2593"/>
              </a:lnSpc>
            </a:pPr>
          </a:p>
          <a:p>
            <a:pPr algn="just">
              <a:lnSpc>
                <a:spcPts val="2593"/>
              </a:lnSpc>
            </a:pPr>
          </a:p>
          <a:p>
            <a:pPr algn="just">
              <a:lnSpc>
                <a:spcPts val="2593"/>
              </a:lnSpc>
            </a:pPr>
          </a:p>
          <a:p>
            <a:pPr algn="just">
              <a:lnSpc>
                <a:spcPts val="2593"/>
              </a:lnSpc>
            </a:pPr>
            <a:r>
              <a:rPr lang="en-US" sz="1994">
                <a:solidFill>
                  <a:srgbClr val="000000"/>
                </a:solidFill>
                <a:latin typeface="Open Sauce"/>
                <a:ea typeface="Open Sauce"/>
                <a:cs typeface="Open Sauce"/>
                <a:sym typeface="Open Sauce"/>
              </a:rPr>
              <a:t>   </a:t>
            </a:r>
          </a:p>
          <a:p>
            <a:pPr algn="just">
              <a:lnSpc>
                <a:spcPts val="2593"/>
              </a:lnSpc>
            </a:pPr>
            <a:r>
              <a:rPr lang="en-US" sz="1994">
                <a:solidFill>
                  <a:srgbClr val="000000"/>
                </a:solidFill>
                <a:latin typeface="Open Sauce"/>
                <a:ea typeface="Open Sauce"/>
                <a:cs typeface="Open Sauce"/>
                <a:sym typeface="Open Sauce"/>
              </a:rPr>
              <a:t>​</a:t>
            </a:r>
          </a:p>
          <a:p>
            <a:pPr algn="just">
              <a:lnSpc>
                <a:spcPts val="2593"/>
              </a:lnSpc>
            </a:pPr>
            <a:r>
              <a:rPr lang="en-US" sz="1994">
                <a:solidFill>
                  <a:srgbClr val="000000"/>
                </a:solidFill>
                <a:latin typeface="Open Sauce"/>
                <a:ea typeface="Open Sauce"/>
                <a:cs typeface="Open Sauce"/>
                <a:sym typeface="Open Sauce"/>
              </a:rPr>
              <a:t>​</a:t>
            </a:r>
          </a:p>
          <a:p>
            <a:pPr algn="just">
              <a:lnSpc>
                <a:spcPts val="2593"/>
              </a:lnSpc>
            </a:pPr>
            <a:r>
              <a:rPr lang="en-US" sz="1994">
                <a:solidFill>
                  <a:srgbClr val="000000"/>
                </a:solidFill>
                <a:latin typeface="Open Sauce"/>
                <a:ea typeface="Open Sauce"/>
                <a:cs typeface="Open Sauce"/>
                <a:sym typeface="Open Sauce"/>
              </a:rPr>
              <a:t>​</a:t>
            </a:r>
          </a:p>
          <a:p>
            <a:pPr algn="just">
              <a:lnSpc>
                <a:spcPts val="2593"/>
              </a:lnSpc>
            </a:pPr>
            <a:r>
              <a:rPr lang="en-US" sz="1994">
                <a:solidFill>
                  <a:srgbClr val="000000"/>
                </a:solidFill>
                <a:latin typeface="Open Sauce"/>
                <a:ea typeface="Open Sauce"/>
                <a:cs typeface="Open Sauce"/>
                <a:sym typeface="Open Sauce"/>
              </a:rPr>
              <a:t>​</a:t>
            </a:r>
          </a:p>
          <a:p>
            <a:pPr algn="just">
              <a:lnSpc>
                <a:spcPts val="2593"/>
              </a:lnSpc>
            </a:pPr>
            <a:r>
              <a:rPr lang="en-US" sz="1994">
                <a:solidFill>
                  <a:srgbClr val="000000"/>
                </a:solidFill>
                <a:latin typeface="Open Sauce"/>
                <a:ea typeface="Open Sauce"/>
                <a:cs typeface="Open Sauce"/>
                <a:sym typeface="Open Sauce"/>
              </a:rPr>
              <a:t>​</a:t>
            </a:r>
          </a:p>
          <a:p>
            <a:pPr algn="just">
              <a:lnSpc>
                <a:spcPts val="2593"/>
              </a:lnSpc>
            </a:pPr>
            <a:r>
              <a:rPr lang="en-US" sz="1994">
                <a:solidFill>
                  <a:srgbClr val="000000"/>
                </a:solidFill>
                <a:latin typeface="Open Sauce"/>
                <a:ea typeface="Open Sauce"/>
                <a:cs typeface="Open Sauce"/>
                <a:sym typeface="Open Sauce"/>
              </a:rPr>
              <a:t>​</a:t>
            </a:r>
          </a:p>
          <a:p>
            <a:pPr algn="just">
              <a:lnSpc>
                <a:spcPts val="2593"/>
              </a:lnSpc>
            </a:pPr>
            <a:r>
              <a:rPr lang="en-US" sz="1994">
                <a:solidFill>
                  <a:srgbClr val="000000"/>
                </a:solidFill>
                <a:latin typeface="Open Sauce"/>
                <a:ea typeface="Open Sauce"/>
                <a:cs typeface="Open Sauce"/>
                <a:sym typeface="Open Sauce"/>
              </a:rPr>
              <a:t>​</a:t>
            </a:r>
          </a:p>
          <a:p>
            <a:pPr algn="just">
              <a:lnSpc>
                <a:spcPts val="2593"/>
              </a:lnSpc>
            </a:pPr>
            <a:r>
              <a:rPr lang="en-US" sz="1994">
                <a:solidFill>
                  <a:srgbClr val="000000"/>
                </a:solidFill>
                <a:latin typeface="Open Sauce"/>
                <a:ea typeface="Open Sauce"/>
                <a:cs typeface="Open Sauce"/>
                <a:sym typeface="Open Sauce"/>
              </a:rPr>
              <a:t>​</a:t>
            </a:r>
          </a:p>
          <a:p>
            <a:pPr algn="just">
              <a:lnSpc>
                <a:spcPts val="2593"/>
              </a:lnSpc>
            </a:pPr>
          </a:p>
          <a:p>
            <a:pPr algn="just">
              <a:lnSpc>
                <a:spcPts val="2593"/>
              </a:lnSpc>
            </a:pPr>
          </a:p>
          <a:p>
            <a:pPr algn="just">
              <a:lnSpc>
                <a:spcPts val="2593"/>
              </a:lnSpc>
            </a:pPr>
          </a:p>
          <a:p>
            <a:pPr algn="ctr">
              <a:lnSpc>
                <a:spcPts val="2593"/>
              </a:lnSpc>
            </a:pPr>
            <a:r>
              <a:rPr lang="en-US" sz="1994" b="true">
                <a:solidFill>
                  <a:srgbClr val="1395D8"/>
                </a:solidFill>
                <a:latin typeface="Open Sauce Bold"/>
                <a:ea typeface="Open Sauce Bold"/>
                <a:cs typeface="Open Sauce Bold"/>
                <a:sym typeface="Open Sauce Bold"/>
              </a:rPr>
              <a:t>E) O total de IRPJ calculado para o período simulado pelo lucro presumido foi de R$ 11 500,00 e pelo lucro real foi de R$ 14 000,00.</a:t>
            </a:r>
          </a:p>
          <a:p>
            <a:pPr algn="just">
              <a:lnSpc>
                <a:spcPts val="2593"/>
              </a:lnSpc>
            </a:pPr>
          </a:p>
        </p:txBody>
      </p:sp>
      <p:sp>
        <p:nvSpPr>
          <p:cNvPr name="Freeform 3" id="3"/>
          <p:cNvSpPr/>
          <p:nvPr/>
        </p:nvSpPr>
        <p:spPr>
          <a:xfrm flipH="false" flipV="false" rot="0">
            <a:off x="15388955" y="8973918"/>
            <a:ext cx="1214731" cy="1214731"/>
          </a:xfrm>
          <a:custGeom>
            <a:avLst/>
            <a:gdLst/>
            <a:ahLst/>
            <a:cxnLst/>
            <a:rect r="r" b="b" t="t" l="l"/>
            <a:pathLst>
              <a:path h="1214731" w="1214731">
                <a:moveTo>
                  <a:pt x="0" y="0"/>
                </a:moveTo>
                <a:lnTo>
                  <a:pt x="1214732" y="0"/>
                </a:lnTo>
                <a:lnTo>
                  <a:pt x="1214732" y="1214731"/>
                </a:lnTo>
                <a:lnTo>
                  <a:pt x="0" y="1214731"/>
                </a:lnTo>
                <a:lnTo>
                  <a:pt x="0" y="0"/>
                </a:lnTo>
                <a:close/>
              </a:path>
            </a:pathLst>
          </a:custGeom>
          <a:blipFill>
            <a:blip r:embed="rId2"/>
            <a:stretch>
              <a:fillRect l="0" t="0" r="0" b="0"/>
            </a:stretch>
          </a:blipFill>
        </p:spPr>
      </p:sp>
      <p:sp>
        <p:nvSpPr>
          <p:cNvPr name="Freeform 4" id="4"/>
          <p:cNvSpPr/>
          <p:nvPr/>
        </p:nvSpPr>
        <p:spPr>
          <a:xfrm flipH="false" flipV="false" rot="0">
            <a:off x="16603687" y="9065773"/>
            <a:ext cx="1684313" cy="1122876"/>
          </a:xfrm>
          <a:custGeom>
            <a:avLst/>
            <a:gdLst/>
            <a:ahLst/>
            <a:cxnLst/>
            <a:rect r="r" b="b" t="t" l="l"/>
            <a:pathLst>
              <a:path h="1122876" w="1684313">
                <a:moveTo>
                  <a:pt x="0" y="0"/>
                </a:moveTo>
                <a:lnTo>
                  <a:pt x="1684313" y="0"/>
                </a:lnTo>
                <a:lnTo>
                  <a:pt x="1684313" y="1122876"/>
                </a:lnTo>
                <a:lnTo>
                  <a:pt x="0" y="1122876"/>
                </a:lnTo>
                <a:lnTo>
                  <a:pt x="0" y="0"/>
                </a:lnTo>
                <a:close/>
              </a:path>
            </a:pathLst>
          </a:custGeom>
          <a:blipFill>
            <a:blip r:embed="rId3"/>
            <a:stretch>
              <a:fillRect l="0" t="0" r="0" b="0"/>
            </a:stretch>
          </a:blipFill>
        </p:spPr>
      </p:sp>
      <p:sp>
        <p:nvSpPr>
          <p:cNvPr name="Freeform 5" id="5"/>
          <p:cNvSpPr/>
          <p:nvPr/>
        </p:nvSpPr>
        <p:spPr>
          <a:xfrm flipH="false" flipV="false" rot="0">
            <a:off x="229079" y="1994811"/>
            <a:ext cx="17699954" cy="5729901"/>
          </a:xfrm>
          <a:custGeom>
            <a:avLst/>
            <a:gdLst/>
            <a:ahLst/>
            <a:cxnLst/>
            <a:rect r="r" b="b" t="t" l="l"/>
            <a:pathLst>
              <a:path h="5729901" w="17699954">
                <a:moveTo>
                  <a:pt x="0" y="0"/>
                </a:moveTo>
                <a:lnTo>
                  <a:pt x="17699953" y="0"/>
                </a:lnTo>
                <a:lnTo>
                  <a:pt x="17699953" y="5729901"/>
                </a:lnTo>
                <a:lnTo>
                  <a:pt x="0" y="5729901"/>
                </a:lnTo>
                <a:lnTo>
                  <a:pt x="0" y="0"/>
                </a:lnTo>
                <a:close/>
              </a:path>
            </a:pathLst>
          </a:custGeom>
          <a:blipFill>
            <a:blip r:embed="rId4"/>
            <a:stretch>
              <a:fillRect l="0" t="-9926" r="0" b="-9926"/>
            </a:stretch>
          </a:blipFill>
        </p:spPr>
      </p:sp>
      <p:sp>
        <p:nvSpPr>
          <p:cNvPr name="TextBox 6" id="6"/>
          <p:cNvSpPr txBox="true"/>
          <p:nvPr/>
        </p:nvSpPr>
        <p:spPr>
          <a:xfrm rot="0">
            <a:off x="5252313" y="257175"/>
            <a:ext cx="7783374" cy="771525"/>
          </a:xfrm>
          <a:prstGeom prst="rect">
            <a:avLst/>
          </a:prstGeom>
        </p:spPr>
        <p:txBody>
          <a:bodyPr anchor="t" rtlCol="false" tIns="0" lIns="0" bIns="0" rIns="0">
            <a:spAutoFit/>
          </a:bodyPr>
          <a:lstStyle/>
          <a:p>
            <a:pPr algn="ctr" marL="0" indent="0" lvl="0">
              <a:lnSpc>
                <a:spcPts val="6000"/>
              </a:lnSpc>
            </a:pPr>
            <a:r>
              <a:rPr lang="en-US" b="true" sz="5000" spc="-100">
                <a:solidFill>
                  <a:srgbClr val="000000"/>
                </a:solidFill>
                <a:latin typeface="Antonio Bold"/>
                <a:ea typeface="Antonio Bold"/>
                <a:cs typeface="Antonio Bold"/>
                <a:sym typeface="Antonio Bold"/>
              </a:rPr>
              <a:t>ENADE 2022</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438665" y="1763843"/>
            <a:ext cx="17410670" cy="6859263"/>
          </a:xfrm>
          <a:prstGeom prst="rect">
            <a:avLst/>
          </a:prstGeom>
        </p:spPr>
        <p:txBody>
          <a:bodyPr anchor="t" rtlCol="false" tIns="0" lIns="0" bIns="0" rIns="0">
            <a:spAutoFit/>
          </a:bodyPr>
          <a:lstStyle/>
          <a:p>
            <a:pPr algn="just">
              <a:lnSpc>
                <a:spcPts val="2860"/>
              </a:lnSpc>
            </a:pPr>
            <a:r>
              <a:rPr lang="en-US" sz="2200">
                <a:solidFill>
                  <a:srgbClr val="000000"/>
                </a:solidFill>
                <a:latin typeface="Open Sauce"/>
                <a:ea typeface="Open Sauce"/>
                <a:cs typeface="Open Sauce"/>
                <a:sym typeface="Open Sauce"/>
              </a:rPr>
              <a:t>12 - UMA EMPRESA COMERCIAL REALIZOU AS SEGUINTES OPERAÇÕES EM MARÇO DE 2022:</a:t>
            </a:r>
          </a:p>
          <a:p>
            <a:pPr algn="just">
              <a:lnSpc>
                <a:spcPts val="2860"/>
              </a:lnSpc>
            </a:pPr>
            <a:r>
              <a:rPr lang="en-US" sz="2200">
                <a:solidFill>
                  <a:srgbClr val="000000"/>
                </a:solidFill>
                <a:latin typeface="Open Sauce"/>
                <a:ea typeface="Open Sauce"/>
                <a:cs typeface="Open Sauce"/>
                <a:sym typeface="Open Sauce"/>
              </a:rPr>
              <a:t>·Adquiriu mercadorias para revenda por R$ 36.400,00.</a:t>
            </a:r>
          </a:p>
          <a:p>
            <a:pPr algn="just">
              <a:lnSpc>
                <a:spcPts val="2860"/>
              </a:lnSpc>
            </a:pPr>
            <a:r>
              <a:rPr lang="en-US" sz="2200">
                <a:solidFill>
                  <a:srgbClr val="000000"/>
                </a:solidFill>
                <a:latin typeface="Open Sauce"/>
                <a:ea typeface="Open Sauce"/>
                <a:cs typeface="Open Sauce"/>
                <a:sym typeface="Open Sauce"/>
              </a:rPr>
              <a:t>·Arcou com custos de transporte das mercadorias adquiridas no valor de R$ 580,00.</a:t>
            </a:r>
          </a:p>
          <a:p>
            <a:pPr algn="just">
              <a:lnSpc>
                <a:spcPts val="2860"/>
              </a:lnSpc>
            </a:pPr>
            <a:r>
              <a:rPr lang="en-US" sz="2200">
                <a:solidFill>
                  <a:srgbClr val="000000"/>
                </a:solidFill>
                <a:latin typeface="Open Sauce"/>
                <a:ea typeface="Open Sauce"/>
                <a:cs typeface="Open Sauce"/>
                <a:sym typeface="Open Sauce"/>
              </a:rPr>
              <a:t>·Vendeu por R$ 50.960,00 parte das mercadorias adquiridas.</a:t>
            </a:r>
          </a:p>
          <a:p>
            <a:pPr algn="just">
              <a:lnSpc>
                <a:spcPts val="2860"/>
              </a:lnSpc>
            </a:pPr>
          </a:p>
          <a:p>
            <a:pPr algn="just">
              <a:lnSpc>
                <a:spcPts val="2860"/>
              </a:lnSpc>
            </a:pPr>
            <a:r>
              <a:rPr lang="en-US" sz="2200">
                <a:solidFill>
                  <a:srgbClr val="000000"/>
                </a:solidFill>
                <a:latin typeface="Open Sauce"/>
                <a:ea typeface="Open Sauce"/>
                <a:cs typeface="Open Sauce"/>
                <a:sym typeface="Open Sauce"/>
              </a:rPr>
              <a:t>Outras informações:</a:t>
            </a:r>
          </a:p>
          <a:p>
            <a:pPr algn="just">
              <a:lnSpc>
                <a:spcPts val="2860"/>
              </a:lnSpc>
            </a:pPr>
            <a:r>
              <a:rPr lang="en-US" sz="2200">
                <a:solidFill>
                  <a:srgbClr val="000000"/>
                </a:solidFill>
                <a:latin typeface="Open Sauce"/>
                <a:ea typeface="Open Sauce"/>
                <a:cs typeface="Open Sauce"/>
                <a:sym typeface="Open Sauce"/>
              </a:rPr>
              <a:t>·As operações ocorreram dentro do mesmo Estado, sendo a alíquota interna do ICMS de 18%, sem variações nas operações de compra e venda das mercadorias.</a:t>
            </a:r>
          </a:p>
          <a:p>
            <a:pPr algn="just">
              <a:lnSpc>
                <a:spcPts val="2860"/>
              </a:lnSpc>
            </a:pPr>
            <a:r>
              <a:rPr lang="en-US" sz="2200">
                <a:solidFill>
                  <a:srgbClr val="000000"/>
                </a:solidFill>
                <a:latin typeface="Open Sauce"/>
                <a:ea typeface="Open Sauce"/>
                <a:cs typeface="Open Sauce"/>
                <a:sym typeface="Open Sauce"/>
              </a:rPr>
              <a:t>·A apuração do imposto é feita pelo regime normal (ICMS Normal).</a:t>
            </a:r>
          </a:p>
          <a:p>
            <a:pPr algn="just">
              <a:lnSpc>
                <a:spcPts val="2860"/>
              </a:lnSpc>
            </a:pPr>
            <a:r>
              <a:rPr lang="en-US" sz="2200">
                <a:solidFill>
                  <a:srgbClr val="000000"/>
                </a:solidFill>
                <a:latin typeface="Open Sauce"/>
                <a:ea typeface="Open Sauce"/>
                <a:cs typeface="Open Sauce"/>
                <a:sym typeface="Open Sauce"/>
              </a:rPr>
              <a:t>·Havia um saldo de ICMS a Recuperar no valor de R$ 1.300,00.</a:t>
            </a:r>
          </a:p>
          <a:p>
            <a:pPr algn="just">
              <a:lnSpc>
                <a:spcPts val="2860"/>
              </a:lnSpc>
            </a:pPr>
          </a:p>
          <a:p>
            <a:pPr algn="just">
              <a:lnSpc>
                <a:spcPts val="2860"/>
              </a:lnSpc>
            </a:pPr>
            <a:r>
              <a:rPr lang="en-US" sz="2200">
                <a:solidFill>
                  <a:srgbClr val="000000"/>
                </a:solidFill>
                <a:latin typeface="Open Sauce"/>
                <a:ea typeface="Open Sauce"/>
                <a:cs typeface="Open Sauce"/>
                <a:sym typeface="Open Sauce"/>
              </a:rPr>
              <a:t>Considerando que essas foram as únicas operações ocorridas no período, após a apuração do ICMS referente a março de 2022, a empresa apresentará:</a:t>
            </a:r>
          </a:p>
          <a:p>
            <a:pPr algn="just">
              <a:lnSpc>
                <a:spcPts val="2860"/>
              </a:lnSpc>
            </a:pPr>
          </a:p>
          <a:p>
            <a:pPr algn="just">
              <a:lnSpc>
                <a:spcPts val="2860"/>
              </a:lnSpc>
            </a:pPr>
            <a:r>
              <a:rPr lang="en-US" sz="2200">
                <a:solidFill>
                  <a:srgbClr val="000000"/>
                </a:solidFill>
                <a:latin typeface="Open Sauce"/>
                <a:ea typeface="Open Sauce"/>
                <a:cs typeface="Open Sauce"/>
                <a:sym typeface="Open Sauce"/>
              </a:rPr>
              <a:t>A) ICMS a Recolher de R$ 1.216,40.</a:t>
            </a:r>
          </a:p>
          <a:p>
            <a:pPr algn="just">
              <a:lnSpc>
                <a:spcPts val="2860"/>
              </a:lnSpc>
            </a:pPr>
            <a:r>
              <a:rPr lang="en-US" sz="2200">
                <a:solidFill>
                  <a:srgbClr val="000000"/>
                </a:solidFill>
                <a:latin typeface="Open Sauce"/>
                <a:ea typeface="Open Sauce"/>
                <a:cs typeface="Open Sauce"/>
                <a:sym typeface="Open Sauce"/>
              </a:rPr>
              <a:t>B) ICMS a Recolher de R$ 1.320,80.</a:t>
            </a:r>
          </a:p>
          <a:p>
            <a:pPr algn="just">
              <a:lnSpc>
                <a:spcPts val="2860"/>
              </a:lnSpc>
            </a:pPr>
            <a:r>
              <a:rPr lang="en-US" sz="2200">
                <a:solidFill>
                  <a:srgbClr val="000000"/>
                </a:solidFill>
                <a:latin typeface="Open Sauce"/>
                <a:ea typeface="Open Sauce"/>
                <a:cs typeface="Open Sauce"/>
                <a:sym typeface="Open Sauce"/>
              </a:rPr>
              <a:t>C) ICMS a Recuperar de R$ 2.516,40.</a:t>
            </a:r>
          </a:p>
          <a:p>
            <a:pPr algn="just">
              <a:lnSpc>
                <a:spcPts val="2860"/>
              </a:lnSpc>
            </a:pPr>
            <a:r>
              <a:rPr lang="en-US" sz="2200">
                <a:solidFill>
                  <a:srgbClr val="000000"/>
                </a:solidFill>
                <a:latin typeface="Open Sauce"/>
                <a:ea typeface="Open Sauce"/>
                <a:cs typeface="Open Sauce"/>
                <a:sym typeface="Open Sauce"/>
              </a:rPr>
              <a:t>D) ICMS a Recuperar de R$ 3.816,40.</a:t>
            </a:r>
          </a:p>
          <a:p>
            <a:pPr algn="just">
              <a:lnSpc>
                <a:spcPts val="2860"/>
              </a:lnSpc>
            </a:pPr>
          </a:p>
        </p:txBody>
      </p:sp>
      <p:sp>
        <p:nvSpPr>
          <p:cNvPr name="Freeform 3" id="3"/>
          <p:cNvSpPr/>
          <p:nvPr/>
        </p:nvSpPr>
        <p:spPr>
          <a:xfrm flipH="false" flipV="false" rot="0">
            <a:off x="1795023" y="8973918"/>
            <a:ext cx="1214731" cy="1214731"/>
          </a:xfrm>
          <a:custGeom>
            <a:avLst/>
            <a:gdLst/>
            <a:ahLst/>
            <a:cxnLst/>
            <a:rect r="r" b="b" t="t" l="l"/>
            <a:pathLst>
              <a:path h="1214731" w="1214731">
                <a:moveTo>
                  <a:pt x="0" y="0"/>
                </a:moveTo>
                <a:lnTo>
                  <a:pt x="1214731" y="0"/>
                </a:lnTo>
                <a:lnTo>
                  <a:pt x="1214731" y="1214731"/>
                </a:lnTo>
                <a:lnTo>
                  <a:pt x="0" y="1214731"/>
                </a:lnTo>
                <a:lnTo>
                  <a:pt x="0" y="0"/>
                </a:lnTo>
                <a:close/>
              </a:path>
            </a:pathLst>
          </a:custGeom>
          <a:blipFill>
            <a:blip r:embed="rId2"/>
            <a:stretch>
              <a:fillRect l="0" t="0" r="0" b="0"/>
            </a:stretch>
          </a:blipFill>
        </p:spPr>
      </p:sp>
      <p:sp>
        <p:nvSpPr>
          <p:cNvPr name="Freeform 4" id="4"/>
          <p:cNvSpPr/>
          <p:nvPr/>
        </p:nvSpPr>
        <p:spPr>
          <a:xfrm flipH="false" flipV="false" rot="0">
            <a:off x="110710" y="9065773"/>
            <a:ext cx="1684313" cy="1122876"/>
          </a:xfrm>
          <a:custGeom>
            <a:avLst/>
            <a:gdLst/>
            <a:ahLst/>
            <a:cxnLst/>
            <a:rect r="r" b="b" t="t" l="l"/>
            <a:pathLst>
              <a:path h="1122876" w="1684313">
                <a:moveTo>
                  <a:pt x="0" y="0"/>
                </a:moveTo>
                <a:lnTo>
                  <a:pt x="1684313" y="0"/>
                </a:lnTo>
                <a:lnTo>
                  <a:pt x="1684313" y="1122876"/>
                </a:lnTo>
                <a:lnTo>
                  <a:pt x="0" y="1122876"/>
                </a:lnTo>
                <a:lnTo>
                  <a:pt x="0" y="0"/>
                </a:lnTo>
                <a:close/>
              </a:path>
            </a:pathLst>
          </a:custGeom>
          <a:blipFill>
            <a:blip r:embed="rId3"/>
            <a:stretch>
              <a:fillRect l="0" t="0" r="0" b="0"/>
            </a:stretch>
          </a:blipFill>
        </p:spPr>
      </p:sp>
      <p:sp>
        <p:nvSpPr>
          <p:cNvPr name="TextBox 5" id="5"/>
          <p:cNvSpPr txBox="true"/>
          <p:nvPr/>
        </p:nvSpPr>
        <p:spPr>
          <a:xfrm rot="0">
            <a:off x="5252313" y="257175"/>
            <a:ext cx="7783374" cy="771525"/>
          </a:xfrm>
          <a:prstGeom prst="rect">
            <a:avLst/>
          </a:prstGeom>
        </p:spPr>
        <p:txBody>
          <a:bodyPr anchor="t" rtlCol="false" tIns="0" lIns="0" bIns="0" rIns="0">
            <a:spAutoFit/>
          </a:bodyPr>
          <a:lstStyle/>
          <a:p>
            <a:pPr algn="ctr" marL="0" indent="0" lvl="0">
              <a:lnSpc>
                <a:spcPts val="6000"/>
              </a:lnSpc>
            </a:pPr>
            <a:r>
              <a:rPr lang="en-US" b="true" sz="5000" spc="-100">
                <a:solidFill>
                  <a:srgbClr val="000000"/>
                </a:solidFill>
                <a:latin typeface="Antonio Bold"/>
                <a:ea typeface="Antonio Bold"/>
                <a:cs typeface="Antonio Bold"/>
                <a:sym typeface="Antonio Bold"/>
              </a:rPr>
              <a:t>EXAME DE SUFICIÊNCIA 2022.1</a:t>
            </a:r>
          </a:p>
        </p:txBody>
      </p:sp>
      <p:sp>
        <p:nvSpPr>
          <p:cNvPr name="TextBox 6" id="6"/>
          <p:cNvSpPr txBox="true"/>
          <p:nvPr/>
        </p:nvSpPr>
        <p:spPr>
          <a:xfrm rot="0">
            <a:off x="7933327" y="1057275"/>
            <a:ext cx="2421345" cy="365280"/>
          </a:xfrm>
          <a:prstGeom prst="rect">
            <a:avLst/>
          </a:prstGeom>
        </p:spPr>
        <p:txBody>
          <a:bodyPr anchor="t" rtlCol="false" tIns="0" lIns="0" bIns="0" rIns="0">
            <a:spAutoFit/>
          </a:bodyPr>
          <a:lstStyle/>
          <a:p>
            <a:pPr algn="ctr">
              <a:lnSpc>
                <a:spcPts val="2801"/>
              </a:lnSpc>
              <a:spcBef>
                <a:spcPct val="0"/>
              </a:spcBef>
            </a:pPr>
            <a:r>
              <a:rPr lang="en-US" sz="2334" spc="-46">
                <a:solidFill>
                  <a:srgbClr val="000000"/>
                </a:solidFill>
                <a:latin typeface="Antonio"/>
                <a:ea typeface="Antonio"/>
                <a:cs typeface="Antonio"/>
                <a:sym typeface="Antonio"/>
              </a:rPr>
              <a:t>PROVA TIPO 01 - BRANCA</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795023" y="8973918"/>
            <a:ext cx="1214731" cy="1214731"/>
          </a:xfrm>
          <a:custGeom>
            <a:avLst/>
            <a:gdLst/>
            <a:ahLst/>
            <a:cxnLst/>
            <a:rect r="r" b="b" t="t" l="l"/>
            <a:pathLst>
              <a:path h="1214731" w="1214731">
                <a:moveTo>
                  <a:pt x="0" y="0"/>
                </a:moveTo>
                <a:lnTo>
                  <a:pt x="1214731" y="0"/>
                </a:lnTo>
                <a:lnTo>
                  <a:pt x="1214731" y="1214731"/>
                </a:lnTo>
                <a:lnTo>
                  <a:pt x="0" y="1214731"/>
                </a:lnTo>
                <a:lnTo>
                  <a:pt x="0" y="0"/>
                </a:lnTo>
                <a:close/>
              </a:path>
            </a:pathLst>
          </a:custGeom>
          <a:blipFill>
            <a:blip r:embed="rId2"/>
            <a:stretch>
              <a:fillRect l="0" t="0" r="0" b="0"/>
            </a:stretch>
          </a:blipFill>
        </p:spPr>
      </p:sp>
      <p:sp>
        <p:nvSpPr>
          <p:cNvPr name="Freeform 3" id="3"/>
          <p:cNvSpPr/>
          <p:nvPr/>
        </p:nvSpPr>
        <p:spPr>
          <a:xfrm flipH="false" flipV="false" rot="0">
            <a:off x="110710" y="9065773"/>
            <a:ext cx="1684313" cy="1122876"/>
          </a:xfrm>
          <a:custGeom>
            <a:avLst/>
            <a:gdLst/>
            <a:ahLst/>
            <a:cxnLst/>
            <a:rect r="r" b="b" t="t" l="l"/>
            <a:pathLst>
              <a:path h="1122876" w="1684313">
                <a:moveTo>
                  <a:pt x="0" y="0"/>
                </a:moveTo>
                <a:lnTo>
                  <a:pt x="1684313" y="0"/>
                </a:lnTo>
                <a:lnTo>
                  <a:pt x="1684313" y="1122876"/>
                </a:lnTo>
                <a:lnTo>
                  <a:pt x="0" y="1122876"/>
                </a:lnTo>
                <a:lnTo>
                  <a:pt x="0" y="0"/>
                </a:lnTo>
                <a:close/>
              </a:path>
            </a:pathLst>
          </a:custGeom>
          <a:blipFill>
            <a:blip r:embed="rId3"/>
            <a:stretch>
              <a:fillRect l="0" t="0" r="0" b="0"/>
            </a:stretch>
          </a:blipFill>
        </p:spPr>
      </p:sp>
      <p:sp>
        <p:nvSpPr>
          <p:cNvPr name="Freeform 4" id="4"/>
          <p:cNvSpPr/>
          <p:nvPr/>
        </p:nvSpPr>
        <p:spPr>
          <a:xfrm flipH="false" flipV="false" rot="0">
            <a:off x="4743679" y="1710107"/>
            <a:ext cx="8800641" cy="6490283"/>
          </a:xfrm>
          <a:custGeom>
            <a:avLst/>
            <a:gdLst/>
            <a:ahLst/>
            <a:cxnLst/>
            <a:rect r="r" b="b" t="t" l="l"/>
            <a:pathLst>
              <a:path h="6490283" w="8800641">
                <a:moveTo>
                  <a:pt x="0" y="0"/>
                </a:moveTo>
                <a:lnTo>
                  <a:pt x="8800642" y="0"/>
                </a:lnTo>
                <a:lnTo>
                  <a:pt x="8800642" y="6490283"/>
                </a:lnTo>
                <a:lnTo>
                  <a:pt x="0" y="6490283"/>
                </a:lnTo>
                <a:lnTo>
                  <a:pt x="0" y="0"/>
                </a:lnTo>
                <a:close/>
              </a:path>
            </a:pathLst>
          </a:custGeom>
          <a:blipFill>
            <a:blip r:embed="rId4"/>
            <a:stretch>
              <a:fillRect l="0" t="0" r="0" b="0"/>
            </a:stretch>
          </a:blipFill>
        </p:spPr>
      </p:sp>
      <p:sp>
        <p:nvSpPr>
          <p:cNvPr name="TextBox 5" id="5"/>
          <p:cNvSpPr txBox="true"/>
          <p:nvPr/>
        </p:nvSpPr>
        <p:spPr>
          <a:xfrm rot="0">
            <a:off x="5252313" y="257175"/>
            <a:ext cx="7783374" cy="771525"/>
          </a:xfrm>
          <a:prstGeom prst="rect">
            <a:avLst/>
          </a:prstGeom>
        </p:spPr>
        <p:txBody>
          <a:bodyPr anchor="t" rtlCol="false" tIns="0" lIns="0" bIns="0" rIns="0">
            <a:spAutoFit/>
          </a:bodyPr>
          <a:lstStyle/>
          <a:p>
            <a:pPr algn="ctr" marL="0" indent="0" lvl="0">
              <a:lnSpc>
                <a:spcPts val="6000"/>
              </a:lnSpc>
            </a:pPr>
            <a:r>
              <a:rPr lang="en-US" b="true" sz="5000" spc="-100">
                <a:solidFill>
                  <a:srgbClr val="000000"/>
                </a:solidFill>
                <a:latin typeface="Antonio Bold"/>
                <a:ea typeface="Antonio Bold"/>
                <a:cs typeface="Antonio Bold"/>
                <a:sym typeface="Antonio Bold"/>
              </a:rPr>
              <a:t>EXAME DE SUFICIÊNCIA 2022.1</a:t>
            </a:r>
          </a:p>
        </p:txBody>
      </p:sp>
      <p:sp>
        <p:nvSpPr>
          <p:cNvPr name="TextBox 6" id="6"/>
          <p:cNvSpPr txBox="true"/>
          <p:nvPr/>
        </p:nvSpPr>
        <p:spPr>
          <a:xfrm rot="0">
            <a:off x="6244237" y="8190865"/>
            <a:ext cx="5799526" cy="1067435"/>
          </a:xfrm>
          <a:prstGeom prst="rect">
            <a:avLst/>
          </a:prstGeom>
        </p:spPr>
        <p:txBody>
          <a:bodyPr anchor="t" rtlCol="false" tIns="0" lIns="0" bIns="0" rIns="0">
            <a:spAutoFit/>
          </a:bodyPr>
          <a:lstStyle/>
          <a:p>
            <a:pPr algn="just">
              <a:lnSpc>
                <a:spcPts val="2860"/>
              </a:lnSpc>
            </a:pPr>
          </a:p>
          <a:p>
            <a:pPr algn="just">
              <a:lnSpc>
                <a:spcPts val="2860"/>
              </a:lnSpc>
            </a:pPr>
            <a:r>
              <a:rPr lang="en-US" sz="2200" b="true">
                <a:solidFill>
                  <a:srgbClr val="5FB643"/>
                </a:solidFill>
                <a:latin typeface="Open Sauce Bold"/>
                <a:ea typeface="Open Sauce Bold"/>
                <a:cs typeface="Open Sauce Bold"/>
                <a:sym typeface="Open Sauce Bold"/>
              </a:rPr>
              <a:t>A) ICMS a Recolher de R$ 1.216,40.</a:t>
            </a:r>
          </a:p>
          <a:p>
            <a:pPr algn="just">
              <a:lnSpc>
                <a:spcPts val="2860"/>
              </a:lnSpc>
            </a:pPr>
          </a:p>
        </p:txBody>
      </p:sp>
      <p:sp>
        <p:nvSpPr>
          <p:cNvPr name="Freeform 7" id="7"/>
          <p:cNvSpPr/>
          <p:nvPr/>
        </p:nvSpPr>
        <p:spPr>
          <a:xfrm flipH="false" flipV="false" rot="0">
            <a:off x="11601184" y="8366552"/>
            <a:ext cx="655772" cy="607366"/>
          </a:xfrm>
          <a:custGeom>
            <a:avLst/>
            <a:gdLst/>
            <a:ahLst/>
            <a:cxnLst/>
            <a:rect r="r" b="b" t="t" l="l"/>
            <a:pathLst>
              <a:path h="607366" w="655772">
                <a:moveTo>
                  <a:pt x="0" y="0"/>
                </a:moveTo>
                <a:lnTo>
                  <a:pt x="655772" y="0"/>
                </a:lnTo>
                <a:lnTo>
                  <a:pt x="655772" y="607366"/>
                </a:lnTo>
                <a:lnTo>
                  <a:pt x="0" y="60736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8" id="8"/>
          <p:cNvSpPr txBox="true"/>
          <p:nvPr/>
        </p:nvSpPr>
        <p:spPr>
          <a:xfrm rot="0">
            <a:off x="7933327" y="1057275"/>
            <a:ext cx="2421345" cy="365280"/>
          </a:xfrm>
          <a:prstGeom prst="rect">
            <a:avLst/>
          </a:prstGeom>
        </p:spPr>
        <p:txBody>
          <a:bodyPr anchor="t" rtlCol="false" tIns="0" lIns="0" bIns="0" rIns="0">
            <a:spAutoFit/>
          </a:bodyPr>
          <a:lstStyle/>
          <a:p>
            <a:pPr algn="ctr">
              <a:lnSpc>
                <a:spcPts val="2801"/>
              </a:lnSpc>
              <a:spcBef>
                <a:spcPct val="0"/>
              </a:spcBef>
            </a:pPr>
            <a:r>
              <a:rPr lang="en-US" sz="2334" spc="-46">
                <a:solidFill>
                  <a:srgbClr val="000000"/>
                </a:solidFill>
                <a:latin typeface="Antonio"/>
                <a:ea typeface="Antonio"/>
                <a:cs typeface="Antonio"/>
                <a:sym typeface="Antonio"/>
              </a:rPr>
              <a:t>PROVA TIPO 01 - BRANCA</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438665" y="1968657"/>
            <a:ext cx="17410670" cy="3601416"/>
          </a:xfrm>
          <a:prstGeom prst="rect">
            <a:avLst/>
          </a:prstGeom>
        </p:spPr>
        <p:txBody>
          <a:bodyPr anchor="t" rtlCol="false" tIns="0" lIns="0" bIns="0" rIns="0">
            <a:spAutoFit/>
          </a:bodyPr>
          <a:lstStyle/>
          <a:p>
            <a:pPr algn="just">
              <a:lnSpc>
                <a:spcPts val="2860"/>
              </a:lnSpc>
            </a:pPr>
            <a:r>
              <a:rPr lang="en-US" sz="2200">
                <a:solidFill>
                  <a:srgbClr val="000000"/>
                </a:solidFill>
                <a:latin typeface="Open Sauce"/>
                <a:ea typeface="Open Sauce"/>
                <a:cs typeface="Open Sauce"/>
                <a:sym typeface="Open Sauce"/>
              </a:rPr>
              <a:t>30 - CAIO TÁCITO É MICROEMPRESÁRIO E OBTEVE R$ 100 MIL DE LUCRO EM SUA ATIVIDADE. ELE PRETENDE REALIZAR A </a:t>
            </a:r>
            <a:r>
              <a:rPr lang="en-US" sz="2200">
                <a:solidFill>
                  <a:srgbClr val="000000"/>
                </a:solidFill>
                <a:latin typeface="Open Sauce"/>
                <a:ea typeface="Open Sauce"/>
                <a:cs typeface="Open Sauce"/>
                <a:sym typeface="Open Sauce"/>
              </a:rPr>
              <a:t>distribuição do lucro alcançado entre os sócios da empresa (o próprio Caio e seu filho Julius). Neste caso:</a:t>
            </a:r>
          </a:p>
          <a:p>
            <a:pPr algn="just">
              <a:lnSpc>
                <a:spcPts val="2860"/>
              </a:lnSpc>
            </a:pPr>
          </a:p>
          <a:p>
            <a:pPr algn="just">
              <a:lnSpc>
                <a:spcPts val="2860"/>
              </a:lnSpc>
            </a:pPr>
            <a:r>
              <a:rPr lang="en-US" sz="2200">
                <a:solidFill>
                  <a:srgbClr val="000000"/>
                </a:solidFill>
                <a:latin typeface="Open Sauce"/>
                <a:ea typeface="Open Sauce"/>
                <a:cs typeface="Open Sauce"/>
                <a:sym typeface="Open Sauce"/>
              </a:rPr>
              <a:t>A) A distribuição de lucros é vedada para empresas do Simples Nacional.</a:t>
            </a:r>
          </a:p>
          <a:p>
            <a:pPr algn="just">
              <a:lnSpc>
                <a:spcPts val="2860"/>
              </a:lnSpc>
            </a:pPr>
            <a:r>
              <a:rPr lang="en-US" sz="2200">
                <a:solidFill>
                  <a:srgbClr val="000000"/>
                </a:solidFill>
                <a:latin typeface="Open Sauce"/>
                <a:ea typeface="Open Sauce"/>
                <a:cs typeface="Open Sauce"/>
                <a:sym typeface="Open Sauce"/>
              </a:rPr>
              <a:t>B) A distribuição de lucros, em se tratando de microempresa, é sempre isenta de Imposto de Renda.</a:t>
            </a:r>
          </a:p>
          <a:p>
            <a:pPr algn="just">
              <a:lnSpc>
                <a:spcPts val="2860"/>
              </a:lnSpc>
            </a:pPr>
            <a:r>
              <a:rPr lang="en-US" sz="2200">
                <a:solidFill>
                  <a:srgbClr val="000000"/>
                </a:solidFill>
                <a:latin typeface="Open Sauce"/>
                <a:ea typeface="Open Sauce"/>
                <a:cs typeface="Open Sauce"/>
                <a:sym typeface="Open Sauce"/>
              </a:rPr>
              <a:t>C) Para integral distribuição dos lucros, o microempresário deve manter escrituração contábil que evidencie seu lucro efetivo.</a:t>
            </a:r>
          </a:p>
          <a:p>
            <a:pPr algn="just">
              <a:lnSpc>
                <a:spcPts val="2860"/>
              </a:lnSpc>
            </a:pPr>
            <a:r>
              <a:rPr lang="en-US" sz="2200">
                <a:solidFill>
                  <a:srgbClr val="000000"/>
                </a:solidFill>
                <a:latin typeface="Open Sauce"/>
                <a:ea typeface="Open Sauce"/>
                <a:cs typeface="Open Sauce"/>
                <a:sym typeface="Open Sauce"/>
              </a:rPr>
              <a:t>D) A distribuição de lucros para empresas do Simples é feita sob as mesmas regras utilizadas para o regime do Lucro Presumido.</a:t>
            </a:r>
          </a:p>
          <a:p>
            <a:pPr algn="just">
              <a:lnSpc>
                <a:spcPts val="2860"/>
              </a:lnSpc>
            </a:pPr>
          </a:p>
        </p:txBody>
      </p:sp>
      <p:sp>
        <p:nvSpPr>
          <p:cNvPr name="Freeform 3" id="3"/>
          <p:cNvSpPr/>
          <p:nvPr/>
        </p:nvSpPr>
        <p:spPr>
          <a:xfrm flipH="false" flipV="false" rot="0">
            <a:off x="1795023" y="8973918"/>
            <a:ext cx="1214731" cy="1214731"/>
          </a:xfrm>
          <a:custGeom>
            <a:avLst/>
            <a:gdLst/>
            <a:ahLst/>
            <a:cxnLst/>
            <a:rect r="r" b="b" t="t" l="l"/>
            <a:pathLst>
              <a:path h="1214731" w="1214731">
                <a:moveTo>
                  <a:pt x="0" y="0"/>
                </a:moveTo>
                <a:lnTo>
                  <a:pt x="1214731" y="0"/>
                </a:lnTo>
                <a:lnTo>
                  <a:pt x="1214731" y="1214731"/>
                </a:lnTo>
                <a:lnTo>
                  <a:pt x="0" y="1214731"/>
                </a:lnTo>
                <a:lnTo>
                  <a:pt x="0" y="0"/>
                </a:lnTo>
                <a:close/>
              </a:path>
            </a:pathLst>
          </a:custGeom>
          <a:blipFill>
            <a:blip r:embed="rId2"/>
            <a:stretch>
              <a:fillRect l="0" t="0" r="0" b="0"/>
            </a:stretch>
          </a:blipFill>
        </p:spPr>
      </p:sp>
      <p:sp>
        <p:nvSpPr>
          <p:cNvPr name="Freeform 4" id="4"/>
          <p:cNvSpPr/>
          <p:nvPr/>
        </p:nvSpPr>
        <p:spPr>
          <a:xfrm flipH="false" flipV="false" rot="0">
            <a:off x="110710" y="9065773"/>
            <a:ext cx="1684313" cy="1122876"/>
          </a:xfrm>
          <a:custGeom>
            <a:avLst/>
            <a:gdLst/>
            <a:ahLst/>
            <a:cxnLst/>
            <a:rect r="r" b="b" t="t" l="l"/>
            <a:pathLst>
              <a:path h="1122876" w="1684313">
                <a:moveTo>
                  <a:pt x="0" y="0"/>
                </a:moveTo>
                <a:lnTo>
                  <a:pt x="1684313" y="0"/>
                </a:lnTo>
                <a:lnTo>
                  <a:pt x="1684313" y="1122876"/>
                </a:lnTo>
                <a:lnTo>
                  <a:pt x="0" y="1122876"/>
                </a:lnTo>
                <a:lnTo>
                  <a:pt x="0" y="0"/>
                </a:lnTo>
                <a:close/>
              </a:path>
            </a:pathLst>
          </a:custGeom>
          <a:blipFill>
            <a:blip r:embed="rId3"/>
            <a:stretch>
              <a:fillRect l="0" t="0" r="0" b="0"/>
            </a:stretch>
          </a:blipFill>
        </p:spPr>
      </p:sp>
      <p:sp>
        <p:nvSpPr>
          <p:cNvPr name="TextBox 5" id="5"/>
          <p:cNvSpPr txBox="true"/>
          <p:nvPr/>
        </p:nvSpPr>
        <p:spPr>
          <a:xfrm rot="0">
            <a:off x="5252313" y="257175"/>
            <a:ext cx="7783374" cy="771525"/>
          </a:xfrm>
          <a:prstGeom prst="rect">
            <a:avLst/>
          </a:prstGeom>
        </p:spPr>
        <p:txBody>
          <a:bodyPr anchor="t" rtlCol="false" tIns="0" lIns="0" bIns="0" rIns="0">
            <a:spAutoFit/>
          </a:bodyPr>
          <a:lstStyle/>
          <a:p>
            <a:pPr algn="ctr" marL="0" indent="0" lvl="0">
              <a:lnSpc>
                <a:spcPts val="6000"/>
              </a:lnSpc>
            </a:pPr>
            <a:r>
              <a:rPr lang="en-US" b="true" sz="5000" spc="-100">
                <a:solidFill>
                  <a:srgbClr val="000000"/>
                </a:solidFill>
                <a:latin typeface="Antonio Bold"/>
                <a:ea typeface="Antonio Bold"/>
                <a:cs typeface="Antonio Bold"/>
                <a:sym typeface="Antonio Bold"/>
              </a:rPr>
              <a:t>EXAME DE SUFICIÊNCIA 2022.1</a:t>
            </a:r>
          </a:p>
        </p:txBody>
      </p:sp>
      <p:sp>
        <p:nvSpPr>
          <p:cNvPr name="TextBox 6" id="6"/>
          <p:cNvSpPr txBox="true"/>
          <p:nvPr/>
        </p:nvSpPr>
        <p:spPr>
          <a:xfrm rot="0">
            <a:off x="7933327" y="1057275"/>
            <a:ext cx="2421345" cy="365280"/>
          </a:xfrm>
          <a:prstGeom prst="rect">
            <a:avLst/>
          </a:prstGeom>
        </p:spPr>
        <p:txBody>
          <a:bodyPr anchor="t" rtlCol="false" tIns="0" lIns="0" bIns="0" rIns="0">
            <a:spAutoFit/>
          </a:bodyPr>
          <a:lstStyle/>
          <a:p>
            <a:pPr algn="ctr">
              <a:lnSpc>
                <a:spcPts val="2801"/>
              </a:lnSpc>
              <a:spcBef>
                <a:spcPct val="0"/>
              </a:spcBef>
            </a:pPr>
            <a:r>
              <a:rPr lang="en-US" sz="2334" spc="-46">
                <a:solidFill>
                  <a:srgbClr val="000000"/>
                </a:solidFill>
                <a:latin typeface="Antonio"/>
                <a:ea typeface="Antonio"/>
                <a:cs typeface="Antonio"/>
                <a:sym typeface="Antonio"/>
              </a:rPr>
              <a:t>PROVA TIPO 01 - BRANCA</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438665" y="2026003"/>
            <a:ext cx="17410670" cy="5048885"/>
          </a:xfrm>
          <a:prstGeom prst="rect">
            <a:avLst/>
          </a:prstGeom>
        </p:spPr>
        <p:txBody>
          <a:bodyPr anchor="t" rtlCol="false" tIns="0" lIns="0" bIns="0" rIns="0">
            <a:spAutoFit/>
          </a:bodyPr>
          <a:lstStyle/>
          <a:p>
            <a:pPr algn="just">
              <a:lnSpc>
                <a:spcPts val="2860"/>
              </a:lnSpc>
            </a:pPr>
          </a:p>
          <a:p>
            <a:pPr algn="just">
              <a:lnSpc>
                <a:spcPts val="2860"/>
              </a:lnSpc>
            </a:pPr>
            <a:r>
              <a:rPr lang="en-US" sz="2200">
                <a:solidFill>
                  <a:srgbClr val="000000"/>
                </a:solidFill>
                <a:latin typeface="Open Sauce"/>
                <a:ea typeface="Open Sauce"/>
                <a:cs typeface="Open Sauce"/>
                <a:sym typeface="Open Sauce"/>
              </a:rPr>
              <a:t>A) A distribuição de lucros é </a:t>
            </a:r>
            <a:r>
              <a:rPr lang="en-US" sz="2200">
                <a:solidFill>
                  <a:srgbClr val="EC1D24"/>
                </a:solidFill>
                <a:latin typeface="Open Sauce"/>
                <a:ea typeface="Open Sauce"/>
                <a:cs typeface="Open Sauce"/>
                <a:sym typeface="Open Sauce"/>
              </a:rPr>
              <a:t>vedada</a:t>
            </a:r>
            <a:r>
              <a:rPr lang="en-US" sz="2200">
                <a:solidFill>
                  <a:srgbClr val="000000"/>
                </a:solidFill>
                <a:latin typeface="Open Sauce"/>
                <a:ea typeface="Open Sauce"/>
                <a:cs typeface="Open Sauce"/>
                <a:sym typeface="Open Sauce"/>
              </a:rPr>
              <a:t> para empresas do Simples Nacional.</a:t>
            </a:r>
          </a:p>
          <a:p>
            <a:pPr algn="just">
              <a:lnSpc>
                <a:spcPts val="2860"/>
              </a:lnSpc>
            </a:pPr>
          </a:p>
          <a:p>
            <a:pPr algn="just">
              <a:lnSpc>
                <a:spcPts val="2860"/>
              </a:lnSpc>
            </a:pPr>
            <a:r>
              <a:rPr lang="en-US" sz="2200">
                <a:solidFill>
                  <a:srgbClr val="000000"/>
                </a:solidFill>
                <a:latin typeface="Open Sauce"/>
                <a:ea typeface="Open Sauce"/>
                <a:cs typeface="Open Sauce"/>
                <a:sym typeface="Open Sauce"/>
              </a:rPr>
              <a:t>B) A distribuição de lucros, em se tratando de microempresa, é </a:t>
            </a:r>
            <a:r>
              <a:rPr lang="en-US" sz="2200">
                <a:solidFill>
                  <a:srgbClr val="EC1D24"/>
                </a:solidFill>
                <a:latin typeface="Open Sauce"/>
                <a:ea typeface="Open Sauce"/>
                <a:cs typeface="Open Sauce"/>
                <a:sym typeface="Open Sauce"/>
              </a:rPr>
              <a:t>sempre</a:t>
            </a:r>
            <a:r>
              <a:rPr lang="en-US" sz="2200">
                <a:solidFill>
                  <a:srgbClr val="000000"/>
                </a:solidFill>
                <a:latin typeface="Open Sauce"/>
                <a:ea typeface="Open Sauce"/>
                <a:cs typeface="Open Sauce"/>
                <a:sym typeface="Open Sauce"/>
              </a:rPr>
              <a:t> isenta de Imposto de Renda. </a:t>
            </a:r>
            <a:r>
              <a:rPr lang="en-US" sz="2200">
                <a:solidFill>
                  <a:srgbClr val="EC1D24"/>
                </a:solidFill>
                <a:latin typeface="Open Sauce"/>
                <a:ea typeface="Open Sauce"/>
                <a:cs typeface="Open Sauce"/>
                <a:sym typeface="Open Sauce"/>
              </a:rPr>
              <a:t>(SÓ É ISENTA QUANDO MANTÉM ESCRITURAÇÃO CONTÁBIL REGULAR)</a:t>
            </a:r>
          </a:p>
          <a:p>
            <a:pPr algn="just">
              <a:lnSpc>
                <a:spcPts val="2860"/>
              </a:lnSpc>
            </a:pPr>
          </a:p>
          <a:p>
            <a:pPr algn="just">
              <a:lnSpc>
                <a:spcPts val="2860"/>
              </a:lnSpc>
            </a:pPr>
            <a:r>
              <a:rPr lang="en-US" sz="2200" b="true">
                <a:solidFill>
                  <a:srgbClr val="000000"/>
                </a:solidFill>
                <a:latin typeface="Open Sauce Bold"/>
                <a:ea typeface="Open Sauce Bold"/>
                <a:cs typeface="Open Sauce Bold"/>
                <a:sym typeface="Open Sauce Bold"/>
              </a:rPr>
              <a:t>C) Para integral distribuição dos lucros, o microempresário deve manter escrituração contábil que evidencie seu lucro efetivo.</a:t>
            </a:r>
          </a:p>
          <a:p>
            <a:pPr algn="just">
              <a:lnSpc>
                <a:spcPts val="2860"/>
              </a:lnSpc>
            </a:pPr>
          </a:p>
          <a:p>
            <a:pPr algn="just">
              <a:lnSpc>
                <a:spcPts val="2860"/>
              </a:lnSpc>
            </a:pPr>
            <a:r>
              <a:rPr lang="en-US" sz="2200">
                <a:solidFill>
                  <a:srgbClr val="000000"/>
                </a:solidFill>
                <a:latin typeface="Open Sauce"/>
                <a:ea typeface="Open Sauce"/>
                <a:cs typeface="Open Sauce"/>
                <a:sym typeface="Open Sauce"/>
              </a:rPr>
              <a:t>D) A distribuição de lucros para empresas do Simples é feita sob </a:t>
            </a:r>
            <a:r>
              <a:rPr lang="en-US" sz="2200">
                <a:solidFill>
                  <a:srgbClr val="EC1D24"/>
                </a:solidFill>
                <a:latin typeface="Open Sauce"/>
                <a:ea typeface="Open Sauce"/>
                <a:cs typeface="Open Sauce"/>
                <a:sym typeface="Open Sauce"/>
              </a:rPr>
              <a:t>as mesmas</a:t>
            </a:r>
            <a:r>
              <a:rPr lang="en-US" sz="2200">
                <a:solidFill>
                  <a:srgbClr val="000000"/>
                </a:solidFill>
                <a:latin typeface="Open Sauce"/>
                <a:ea typeface="Open Sauce"/>
                <a:cs typeface="Open Sauce"/>
                <a:sym typeface="Open Sauce"/>
              </a:rPr>
              <a:t> regras utilizadas para o regime do Lucro Presumido.</a:t>
            </a:r>
          </a:p>
          <a:p>
            <a:pPr algn="just">
              <a:lnSpc>
                <a:spcPts val="2860"/>
              </a:lnSpc>
            </a:pPr>
          </a:p>
          <a:p>
            <a:pPr algn="just">
              <a:lnSpc>
                <a:spcPts val="2860"/>
              </a:lnSpc>
            </a:pPr>
          </a:p>
          <a:p>
            <a:pPr algn="just">
              <a:lnSpc>
                <a:spcPts val="2860"/>
              </a:lnSpc>
            </a:pPr>
            <a:r>
              <a:rPr lang="en-US" sz="2200">
                <a:solidFill>
                  <a:srgbClr val="5FB643"/>
                </a:solidFill>
                <a:latin typeface="Open Sauce"/>
                <a:ea typeface="Open Sauce"/>
                <a:cs typeface="Open Sauce"/>
                <a:sym typeface="Open Sauce"/>
              </a:rPr>
              <a:t>FONTE: LEI COMPLEMENTAR 123/2006</a:t>
            </a:r>
          </a:p>
        </p:txBody>
      </p:sp>
      <p:sp>
        <p:nvSpPr>
          <p:cNvPr name="Freeform 3" id="3"/>
          <p:cNvSpPr/>
          <p:nvPr/>
        </p:nvSpPr>
        <p:spPr>
          <a:xfrm flipH="false" flipV="false" rot="0">
            <a:off x="1795023" y="8973918"/>
            <a:ext cx="1214731" cy="1214731"/>
          </a:xfrm>
          <a:custGeom>
            <a:avLst/>
            <a:gdLst/>
            <a:ahLst/>
            <a:cxnLst/>
            <a:rect r="r" b="b" t="t" l="l"/>
            <a:pathLst>
              <a:path h="1214731" w="1214731">
                <a:moveTo>
                  <a:pt x="0" y="0"/>
                </a:moveTo>
                <a:lnTo>
                  <a:pt x="1214731" y="0"/>
                </a:lnTo>
                <a:lnTo>
                  <a:pt x="1214731" y="1214731"/>
                </a:lnTo>
                <a:lnTo>
                  <a:pt x="0" y="1214731"/>
                </a:lnTo>
                <a:lnTo>
                  <a:pt x="0" y="0"/>
                </a:lnTo>
                <a:close/>
              </a:path>
            </a:pathLst>
          </a:custGeom>
          <a:blipFill>
            <a:blip r:embed="rId2"/>
            <a:stretch>
              <a:fillRect l="0" t="0" r="0" b="0"/>
            </a:stretch>
          </a:blipFill>
        </p:spPr>
      </p:sp>
      <p:sp>
        <p:nvSpPr>
          <p:cNvPr name="Freeform 4" id="4"/>
          <p:cNvSpPr/>
          <p:nvPr/>
        </p:nvSpPr>
        <p:spPr>
          <a:xfrm flipH="false" flipV="false" rot="0">
            <a:off x="110710" y="9065773"/>
            <a:ext cx="1684313" cy="1122876"/>
          </a:xfrm>
          <a:custGeom>
            <a:avLst/>
            <a:gdLst/>
            <a:ahLst/>
            <a:cxnLst/>
            <a:rect r="r" b="b" t="t" l="l"/>
            <a:pathLst>
              <a:path h="1122876" w="1684313">
                <a:moveTo>
                  <a:pt x="0" y="0"/>
                </a:moveTo>
                <a:lnTo>
                  <a:pt x="1684313" y="0"/>
                </a:lnTo>
                <a:lnTo>
                  <a:pt x="1684313" y="1122876"/>
                </a:lnTo>
                <a:lnTo>
                  <a:pt x="0" y="1122876"/>
                </a:lnTo>
                <a:lnTo>
                  <a:pt x="0" y="0"/>
                </a:lnTo>
                <a:close/>
              </a:path>
            </a:pathLst>
          </a:custGeom>
          <a:blipFill>
            <a:blip r:embed="rId3"/>
            <a:stretch>
              <a:fillRect l="0" t="0" r="0" b="0"/>
            </a:stretch>
          </a:blipFill>
        </p:spPr>
      </p:sp>
      <p:sp>
        <p:nvSpPr>
          <p:cNvPr name="TextBox 5" id="5"/>
          <p:cNvSpPr txBox="true"/>
          <p:nvPr/>
        </p:nvSpPr>
        <p:spPr>
          <a:xfrm rot="0">
            <a:off x="5252313" y="257175"/>
            <a:ext cx="7783374" cy="771525"/>
          </a:xfrm>
          <a:prstGeom prst="rect">
            <a:avLst/>
          </a:prstGeom>
        </p:spPr>
        <p:txBody>
          <a:bodyPr anchor="t" rtlCol="false" tIns="0" lIns="0" bIns="0" rIns="0">
            <a:spAutoFit/>
          </a:bodyPr>
          <a:lstStyle/>
          <a:p>
            <a:pPr algn="ctr" marL="0" indent="0" lvl="0">
              <a:lnSpc>
                <a:spcPts val="6000"/>
              </a:lnSpc>
            </a:pPr>
            <a:r>
              <a:rPr lang="en-US" b="true" sz="5000" spc="-100">
                <a:solidFill>
                  <a:srgbClr val="000000"/>
                </a:solidFill>
                <a:latin typeface="Antonio Bold"/>
                <a:ea typeface="Antonio Bold"/>
                <a:cs typeface="Antonio Bold"/>
                <a:sym typeface="Antonio Bold"/>
              </a:rPr>
              <a:t>EXAME DE SUFICIÊNCIA 2022.1</a:t>
            </a:r>
          </a:p>
        </p:txBody>
      </p:sp>
      <p:sp>
        <p:nvSpPr>
          <p:cNvPr name="Freeform 6" id="6"/>
          <p:cNvSpPr/>
          <p:nvPr/>
        </p:nvSpPr>
        <p:spPr>
          <a:xfrm flipH="false" flipV="false" rot="0">
            <a:off x="5252313" y="4488361"/>
            <a:ext cx="655772" cy="607366"/>
          </a:xfrm>
          <a:custGeom>
            <a:avLst/>
            <a:gdLst/>
            <a:ahLst/>
            <a:cxnLst/>
            <a:rect r="r" b="b" t="t" l="l"/>
            <a:pathLst>
              <a:path h="607366" w="655772">
                <a:moveTo>
                  <a:pt x="0" y="0"/>
                </a:moveTo>
                <a:lnTo>
                  <a:pt x="655772" y="0"/>
                </a:lnTo>
                <a:lnTo>
                  <a:pt x="655772" y="607366"/>
                </a:lnTo>
                <a:lnTo>
                  <a:pt x="0" y="60736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7" id="7"/>
          <p:cNvSpPr/>
          <p:nvPr/>
        </p:nvSpPr>
        <p:spPr>
          <a:xfrm flipH="false" flipV="false" rot="0">
            <a:off x="12204705" y="2269717"/>
            <a:ext cx="603502" cy="627315"/>
          </a:xfrm>
          <a:custGeom>
            <a:avLst/>
            <a:gdLst/>
            <a:ahLst/>
            <a:cxnLst/>
            <a:rect r="r" b="b" t="t" l="l"/>
            <a:pathLst>
              <a:path h="627315" w="603502">
                <a:moveTo>
                  <a:pt x="0" y="0"/>
                </a:moveTo>
                <a:lnTo>
                  <a:pt x="603502" y="0"/>
                </a:lnTo>
                <a:lnTo>
                  <a:pt x="603502" y="627315"/>
                </a:lnTo>
                <a:lnTo>
                  <a:pt x="0" y="62731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8" id="8"/>
          <p:cNvSpPr/>
          <p:nvPr/>
        </p:nvSpPr>
        <p:spPr>
          <a:xfrm flipH="false" flipV="false" rot="0">
            <a:off x="9616978" y="3382718"/>
            <a:ext cx="603502" cy="627315"/>
          </a:xfrm>
          <a:custGeom>
            <a:avLst/>
            <a:gdLst/>
            <a:ahLst/>
            <a:cxnLst/>
            <a:rect r="r" b="b" t="t" l="l"/>
            <a:pathLst>
              <a:path h="627315" w="603502">
                <a:moveTo>
                  <a:pt x="0" y="0"/>
                </a:moveTo>
                <a:lnTo>
                  <a:pt x="603501" y="0"/>
                </a:lnTo>
                <a:lnTo>
                  <a:pt x="603501" y="627316"/>
                </a:lnTo>
                <a:lnTo>
                  <a:pt x="0" y="62731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9" id="9"/>
          <p:cNvSpPr/>
          <p:nvPr/>
        </p:nvSpPr>
        <p:spPr>
          <a:xfrm flipH="false" flipV="false" rot="0">
            <a:off x="3801547" y="5602274"/>
            <a:ext cx="603502" cy="627315"/>
          </a:xfrm>
          <a:custGeom>
            <a:avLst/>
            <a:gdLst/>
            <a:ahLst/>
            <a:cxnLst/>
            <a:rect r="r" b="b" t="t" l="l"/>
            <a:pathLst>
              <a:path h="627315" w="603502">
                <a:moveTo>
                  <a:pt x="0" y="0"/>
                </a:moveTo>
                <a:lnTo>
                  <a:pt x="603501" y="0"/>
                </a:lnTo>
                <a:lnTo>
                  <a:pt x="603501" y="627316"/>
                </a:lnTo>
                <a:lnTo>
                  <a:pt x="0" y="62731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10" id="10"/>
          <p:cNvSpPr txBox="true"/>
          <p:nvPr/>
        </p:nvSpPr>
        <p:spPr>
          <a:xfrm rot="0">
            <a:off x="7933327" y="1057275"/>
            <a:ext cx="2421345" cy="365280"/>
          </a:xfrm>
          <a:prstGeom prst="rect">
            <a:avLst/>
          </a:prstGeom>
        </p:spPr>
        <p:txBody>
          <a:bodyPr anchor="t" rtlCol="false" tIns="0" lIns="0" bIns="0" rIns="0">
            <a:spAutoFit/>
          </a:bodyPr>
          <a:lstStyle/>
          <a:p>
            <a:pPr algn="ctr">
              <a:lnSpc>
                <a:spcPts val="2801"/>
              </a:lnSpc>
              <a:spcBef>
                <a:spcPct val="0"/>
              </a:spcBef>
            </a:pPr>
            <a:r>
              <a:rPr lang="en-US" sz="2334" spc="-46">
                <a:solidFill>
                  <a:srgbClr val="000000"/>
                </a:solidFill>
                <a:latin typeface="Antonio"/>
                <a:ea typeface="Antonio"/>
                <a:cs typeface="Antonio"/>
                <a:sym typeface="Antonio"/>
              </a:rPr>
              <a:t>PROVA TIPO 01 - BRANCA</a:t>
            </a: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438665" y="1763843"/>
            <a:ext cx="17410670" cy="6859263"/>
          </a:xfrm>
          <a:prstGeom prst="rect">
            <a:avLst/>
          </a:prstGeom>
        </p:spPr>
        <p:txBody>
          <a:bodyPr anchor="t" rtlCol="false" tIns="0" lIns="0" bIns="0" rIns="0">
            <a:spAutoFit/>
          </a:bodyPr>
          <a:lstStyle/>
          <a:p>
            <a:pPr algn="just">
              <a:lnSpc>
                <a:spcPts val="2860"/>
              </a:lnSpc>
            </a:pPr>
            <a:r>
              <a:rPr lang="en-US" sz="2200">
                <a:solidFill>
                  <a:srgbClr val="000000"/>
                </a:solidFill>
                <a:latin typeface="Open Sauce"/>
                <a:ea typeface="Open Sauce"/>
                <a:cs typeface="Open Sauce"/>
                <a:sym typeface="Open Sauce"/>
              </a:rPr>
              <a:t>13 -</a:t>
            </a:r>
            <a:r>
              <a:rPr lang="en-US" sz="2200">
                <a:solidFill>
                  <a:srgbClr val="000000"/>
                </a:solidFill>
                <a:latin typeface="Open Sauce"/>
                <a:ea typeface="Open Sauce"/>
                <a:cs typeface="Open Sauce"/>
                <a:sym typeface="Open Sauce"/>
              </a:rPr>
              <a:t> Uma sociedade empresária optante do lucro r</a:t>
            </a:r>
            <a:r>
              <a:rPr lang="en-US" sz="2200">
                <a:solidFill>
                  <a:srgbClr val="000000"/>
                </a:solidFill>
                <a:latin typeface="Open Sauce"/>
                <a:ea typeface="Open Sauce"/>
                <a:cs typeface="Open Sauce"/>
                <a:sym typeface="Open Sauce"/>
              </a:rPr>
              <a:t>ea</a:t>
            </a:r>
            <a:r>
              <a:rPr lang="en-US" sz="2200">
                <a:solidFill>
                  <a:srgbClr val="000000"/>
                </a:solidFill>
                <a:latin typeface="Open Sauce"/>
                <a:ea typeface="Open Sauce"/>
                <a:cs typeface="Open Sauce"/>
                <a:sym typeface="Open Sauce"/>
              </a:rPr>
              <a:t>l </a:t>
            </a:r>
            <a:r>
              <a:rPr lang="en-US" sz="2200">
                <a:solidFill>
                  <a:srgbClr val="000000"/>
                </a:solidFill>
                <a:latin typeface="Open Sauce"/>
                <a:ea typeface="Open Sauce"/>
                <a:cs typeface="Open Sauce"/>
                <a:sym typeface="Open Sauce"/>
              </a:rPr>
              <a:t>a</a:t>
            </a:r>
            <a:r>
              <a:rPr lang="en-US" sz="2200">
                <a:solidFill>
                  <a:srgbClr val="000000"/>
                </a:solidFill>
                <a:latin typeface="Open Sauce"/>
                <a:ea typeface="Open Sauce"/>
                <a:cs typeface="Open Sauce"/>
                <a:sym typeface="Open Sauce"/>
              </a:rPr>
              <a:t>presentou as seguintes despesas, custos e receitas em 2021: </a:t>
            </a:r>
          </a:p>
          <a:p>
            <a:pPr algn="just">
              <a:lnSpc>
                <a:spcPts val="2860"/>
              </a:lnSpc>
            </a:pPr>
          </a:p>
          <a:p>
            <a:pPr algn="just">
              <a:lnSpc>
                <a:spcPts val="2860"/>
              </a:lnSpc>
            </a:pPr>
            <a:r>
              <a:rPr lang="en-US" sz="2200">
                <a:solidFill>
                  <a:srgbClr val="000000"/>
                </a:solidFill>
                <a:latin typeface="Open Sauce"/>
                <a:ea typeface="Open Sauce"/>
                <a:cs typeface="Open Sauce"/>
                <a:sym typeface="Open Sauce"/>
              </a:rPr>
              <a:t>·Receita de serviços prestados (tributável): R$ 500.000,00; </a:t>
            </a:r>
          </a:p>
          <a:p>
            <a:pPr algn="just">
              <a:lnSpc>
                <a:spcPts val="2860"/>
              </a:lnSpc>
            </a:pPr>
            <a:r>
              <a:rPr lang="en-US" sz="2200">
                <a:solidFill>
                  <a:srgbClr val="000000"/>
                </a:solidFill>
                <a:latin typeface="Open Sauce"/>
                <a:ea typeface="Open Sauce"/>
                <a:cs typeface="Open Sauce"/>
                <a:sym typeface="Open Sauce"/>
              </a:rPr>
              <a:t>·Receita de equivalência patrimonial (não tributável): R$ 20.000,00; </a:t>
            </a:r>
          </a:p>
          <a:p>
            <a:pPr algn="just">
              <a:lnSpc>
                <a:spcPts val="2860"/>
              </a:lnSpc>
            </a:pPr>
            <a:r>
              <a:rPr lang="en-US" sz="2200">
                <a:solidFill>
                  <a:srgbClr val="000000"/>
                </a:solidFill>
                <a:latin typeface="Open Sauce"/>
                <a:ea typeface="Open Sauce"/>
                <a:cs typeface="Open Sauce"/>
                <a:sym typeface="Open Sauce"/>
              </a:rPr>
              <a:t>·Custos dos serviços prestados (dedutíveis): R$ 250.000,00; </a:t>
            </a:r>
          </a:p>
          <a:p>
            <a:pPr algn="just">
              <a:lnSpc>
                <a:spcPts val="2860"/>
              </a:lnSpc>
            </a:pPr>
            <a:r>
              <a:rPr lang="en-US" sz="2200">
                <a:solidFill>
                  <a:srgbClr val="000000"/>
                </a:solidFill>
                <a:latin typeface="Open Sauce"/>
                <a:ea typeface="Open Sauce"/>
                <a:cs typeface="Open Sauce"/>
                <a:sym typeface="Open Sauce"/>
              </a:rPr>
              <a:t>·Despesas com provisão para </a:t>
            </a:r>
            <a:r>
              <a:rPr lang="en-US" sz="2200">
                <a:solidFill>
                  <a:srgbClr val="000000"/>
                </a:solidFill>
                <a:latin typeface="Open Sauce"/>
                <a:ea typeface="Open Sauce"/>
                <a:cs typeface="Open Sauce"/>
                <a:sym typeface="Open Sauce"/>
              </a:rPr>
              <a:t>pr</a:t>
            </a:r>
            <a:r>
              <a:rPr lang="en-US" sz="2200">
                <a:solidFill>
                  <a:srgbClr val="000000"/>
                </a:solidFill>
                <a:latin typeface="Open Sauce"/>
                <a:ea typeface="Open Sauce"/>
                <a:cs typeface="Open Sauce"/>
                <a:sym typeface="Open Sauce"/>
              </a:rPr>
              <a:t>oc</a:t>
            </a:r>
            <a:r>
              <a:rPr lang="en-US" sz="2200">
                <a:solidFill>
                  <a:srgbClr val="000000"/>
                </a:solidFill>
                <a:latin typeface="Open Sauce"/>
                <a:ea typeface="Open Sauce"/>
                <a:cs typeface="Open Sauce"/>
                <a:sym typeface="Open Sauce"/>
              </a:rPr>
              <a:t>e</a:t>
            </a:r>
            <a:r>
              <a:rPr lang="en-US" sz="2200">
                <a:solidFill>
                  <a:srgbClr val="000000"/>
                </a:solidFill>
                <a:latin typeface="Open Sauce"/>
                <a:ea typeface="Open Sauce"/>
                <a:cs typeface="Open Sauce"/>
                <a:sym typeface="Open Sauce"/>
              </a:rPr>
              <a:t>ssos trabalhistas (não dedutíveis – temporárias): R$ 50.000,00; e, </a:t>
            </a:r>
          </a:p>
          <a:p>
            <a:pPr algn="just">
              <a:lnSpc>
                <a:spcPts val="2860"/>
              </a:lnSpc>
            </a:pPr>
            <a:r>
              <a:rPr lang="en-US" sz="2200">
                <a:solidFill>
                  <a:srgbClr val="000000"/>
                </a:solidFill>
                <a:latin typeface="Open Sauce"/>
                <a:ea typeface="Open Sauce"/>
                <a:cs typeface="Open Sauce"/>
                <a:sym typeface="Open Sauce"/>
              </a:rPr>
              <a:t>·Despesas com</a:t>
            </a:r>
            <a:r>
              <a:rPr lang="en-US" sz="2200">
                <a:solidFill>
                  <a:srgbClr val="000000"/>
                </a:solidFill>
                <a:latin typeface="Open Sauce"/>
                <a:ea typeface="Open Sauce"/>
                <a:cs typeface="Open Sauce"/>
                <a:sym typeface="Open Sauce"/>
              </a:rPr>
              <a:t> </a:t>
            </a:r>
            <a:r>
              <a:rPr lang="en-US" sz="2200">
                <a:solidFill>
                  <a:srgbClr val="000000"/>
                </a:solidFill>
                <a:latin typeface="Open Sauce"/>
                <a:ea typeface="Open Sauce"/>
                <a:cs typeface="Open Sauce"/>
                <a:sym typeface="Open Sauce"/>
              </a:rPr>
              <a:t>multas</a:t>
            </a:r>
            <a:r>
              <a:rPr lang="en-US" sz="2200">
                <a:solidFill>
                  <a:srgbClr val="000000"/>
                </a:solidFill>
                <a:latin typeface="Open Sauce"/>
                <a:ea typeface="Open Sauce"/>
                <a:cs typeface="Open Sauce"/>
                <a:sym typeface="Open Sauce"/>
              </a:rPr>
              <a:t> </a:t>
            </a:r>
            <a:r>
              <a:rPr lang="en-US" sz="2200">
                <a:solidFill>
                  <a:srgbClr val="000000"/>
                </a:solidFill>
                <a:latin typeface="Open Sauce"/>
                <a:ea typeface="Open Sauce"/>
                <a:cs typeface="Open Sauce"/>
                <a:sym typeface="Open Sauce"/>
              </a:rPr>
              <a:t>(não</a:t>
            </a:r>
            <a:r>
              <a:rPr lang="en-US" sz="2200">
                <a:solidFill>
                  <a:srgbClr val="000000"/>
                </a:solidFill>
                <a:latin typeface="Open Sauce"/>
                <a:ea typeface="Open Sauce"/>
                <a:cs typeface="Open Sauce"/>
                <a:sym typeface="Open Sauce"/>
              </a:rPr>
              <a:t> </a:t>
            </a:r>
            <a:r>
              <a:rPr lang="en-US" sz="2200">
                <a:solidFill>
                  <a:srgbClr val="000000"/>
                </a:solidFill>
                <a:latin typeface="Open Sauce"/>
                <a:ea typeface="Open Sauce"/>
                <a:cs typeface="Open Sauce"/>
                <a:sym typeface="Open Sauce"/>
              </a:rPr>
              <a:t>dedutíveis):</a:t>
            </a:r>
            <a:r>
              <a:rPr lang="en-US" sz="2200">
                <a:solidFill>
                  <a:srgbClr val="000000"/>
                </a:solidFill>
                <a:latin typeface="Open Sauce"/>
                <a:ea typeface="Open Sauce"/>
                <a:cs typeface="Open Sauce"/>
                <a:sym typeface="Open Sauce"/>
              </a:rPr>
              <a:t> R</a:t>
            </a:r>
            <a:r>
              <a:rPr lang="en-US" sz="2200">
                <a:solidFill>
                  <a:srgbClr val="000000"/>
                </a:solidFill>
                <a:latin typeface="Open Sauce"/>
                <a:ea typeface="Open Sauce"/>
                <a:cs typeface="Open Sauce"/>
                <a:sym typeface="Open Sauce"/>
              </a:rPr>
              <a:t>$</a:t>
            </a:r>
            <a:r>
              <a:rPr lang="en-US" sz="2200">
                <a:solidFill>
                  <a:srgbClr val="000000"/>
                </a:solidFill>
                <a:latin typeface="Open Sauce"/>
                <a:ea typeface="Open Sauce"/>
                <a:cs typeface="Open Sauce"/>
                <a:sym typeface="Open Sauce"/>
              </a:rPr>
              <a:t> </a:t>
            </a:r>
            <a:r>
              <a:rPr lang="en-US" sz="2200">
                <a:solidFill>
                  <a:srgbClr val="000000"/>
                </a:solidFill>
                <a:latin typeface="Open Sauce"/>
                <a:ea typeface="Open Sauce"/>
                <a:cs typeface="Open Sauce"/>
                <a:sym typeface="Open Sauce"/>
              </a:rPr>
              <a:t>40.000,00.</a:t>
            </a:r>
            <a:r>
              <a:rPr lang="en-US" sz="2200">
                <a:solidFill>
                  <a:srgbClr val="000000"/>
                </a:solidFill>
                <a:latin typeface="Open Sauce"/>
                <a:ea typeface="Open Sauce"/>
                <a:cs typeface="Open Sauce"/>
                <a:sym typeface="Open Sauce"/>
              </a:rPr>
              <a:t> </a:t>
            </a:r>
          </a:p>
          <a:p>
            <a:pPr algn="just">
              <a:lnSpc>
                <a:spcPts val="2860"/>
              </a:lnSpc>
            </a:pPr>
          </a:p>
          <a:p>
            <a:pPr algn="just">
              <a:lnSpc>
                <a:spcPts val="2860"/>
              </a:lnSpc>
            </a:pPr>
            <a:r>
              <a:rPr lang="en-US" sz="2200">
                <a:solidFill>
                  <a:srgbClr val="000000"/>
                </a:solidFill>
                <a:latin typeface="Open Sauce"/>
                <a:ea typeface="Open Sauce"/>
                <a:cs typeface="Open Sauce"/>
                <a:sym typeface="Open Sauce"/>
              </a:rPr>
              <a:t>A</a:t>
            </a:r>
            <a:r>
              <a:rPr lang="en-US" sz="2200">
                <a:solidFill>
                  <a:srgbClr val="000000"/>
                </a:solidFill>
                <a:latin typeface="Open Sauce"/>
                <a:ea typeface="Open Sauce"/>
                <a:cs typeface="Open Sauce"/>
                <a:sym typeface="Open Sauce"/>
              </a:rPr>
              <a:t> sociedade empresária apresenta histórico de lucratividade e um estudo detalhado que também prevê a apuração de lucro nos próximos cinco anos. De acordo com o Pronunciamento Técnico CPC 32 – Tributos sobre o Lucro, o lucro líquido (contábil) da socied</a:t>
            </a:r>
            <a:r>
              <a:rPr lang="en-US" sz="2200">
                <a:solidFill>
                  <a:srgbClr val="000000"/>
                </a:solidFill>
                <a:latin typeface="Open Sauce"/>
                <a:ea typeface="Open Sauce"/>
                <a:cs typeface="Open Sauce"/>
                <a:sym typeface="Open Sauce"/>
              </a:rPr>
              <a:t>a</a:t>
            </a:r>
            <a:r>
              <a:rPr lang="en-US" sz="2200">
                <a:solidFill>
                  <a:srgbClr val="000000"/>
                </a:solidFill>
                <a:latin typeface="Open Sauce"/>
                <a:ea typeface="Open Sauce"/>
                <a:cs typeface="Open Sauce"/>
                <a:sym typeface="Open Sauce"/>
              </a:rPr>
              <a:t>de</a:t>
            </a:r>
            <a:r>
              <a:rPr lang="en-US" sz="2200">
                <a:solidFill>
                  <a:srgbClr val="000000"/>
                </a:solidFill>
                <a:latin typeface="Open Sauce"/>
                <a:ea typeface="Open Sauce"/>
                <a:cs typeface="Open Sauce"/>
                <a:sym typeface="Open Sauce"/>
              </a:rPr>
              <a:t> </a:t>
            </a:r>
            <a:r>
              <a:rPr lang="en-US" sz="2200">
                <a:solidFill>
                  <a:srgbClr val="000000"/>
                </a:solidFill>
                <a:latin typeface="Open Sauce"/>
                <a:ea typeface="Open Sauce"/>
                <a:cs typeface="Open Sauce"/>
                <a:sym typeface="Open Sauce"/>
              </a:rPr>
              <a:t>e</a:t>
            </a:r>
            <a:r>
              <a:rPr lang="en-US" sz="2200">
                <a:solidFill>
                  <a:srgbClr val="000000"/>
                </a:solidFill>
                <a:latin typeface="Open Sauce"/>
                <a:ea typeface="Open Sauce"/>
                <a:cs typeface="Open Sauce"/>
                <a:sym typeface="Open Sauce"/>
              </a:rPr>
              <a:t>m</a:t>
            </a:r>
            <a:r>
              <a:rPr lang="en-US" sz="2200">
                <a:solidFill>
                  <a:srgbClr val="000000"/>
                </a:solidFill>
                <a:latin typeface="Open Sauce"/>
                <a:ea typeface="Open Sauce"/>
                <a:cs typeface="Open Sauce"/>
                <a:sym typeface="Open Sauce"/>
              </a:rPr>
              <a:t>pr</a:t>
            </a:r>
            <a:r>
              <a:rPr lang="en-US" sz="2200">
                <a:solidFill>
                  <a:srgbClr val="000000"/>
                </a:solidFill>
                <a:latin typeface="Open Sauce"/>
                <a:ea typeface="Open Sauce"/>
                <a:cs typeface="Open Sauce"/>
                <a:sym typeface="Open Sauce"/>
              </a:rPr>
              <a:t>es</a:t>
            </a:r>
            <a:r>
              <a:rPr lang="en-US" sz="2200">
                <a:solidFill>
                  <a:srgbClr val="000000"/>
                </a:solidFill>
                <a:latin typeface="Open Sauce"/>
                <a:ea typeface="Open Sauce"/>
                <a:cs typeface="Open Sauce"/>
                <a:sym typeface="Open Sauce"/>
              </a:rPr>
              <a:t>ária, e</a:t>
            </a:r>
            <a:r>
              <a:rPr lang="en-US" sz="2200">
                <a:solidFill>
                  <a:srgbClr val="000000"/>
                </a:solidFill>
                <a:latin typeface="Open Sauce"/>
                <a:ea typeface="Open Sauce"/>
                <a:cs typeface="Open Sauce"/>
                <a:sym typeface="Open Sauce"/>
              </a:rPr>
              <a:t>m</a:t>
            </a:r>
            <a:r>
              <a:rPr lang="en-US" sz="2200">
                <a:solidFill>
                  <a:srgbClr val="000000"/>
                </a:solidFill>
                <a:latin typeface="Open Sauce"/>
                <a:ea typeface="Open Sauce"/>
                <a:cs typeface="Open Sauce"/>
                <a:sym typeface="Open Sauce"/>
              </a:rPr>
              <a:t> 31/12/2021, considerando a alíquota fixa de tributos sobre o lucro de 34% foi:</a:t>
            </a:r>
          </a:p>
          <a:p>
            <a:pPr algn="just">
              <a:lnSpc>
                <a:spcPts val="2860"/>
              </a:lnSpc>
            </a:pPr>
          </a:p>
          <a:p>
            <a:pPr algn="just">
              <a:lnSpc>
                <a:spcPts val="2860"/>
              </a:lnSpc>
            </a:pPr>
            <a:r>
              <a:rPr lang="en-US" sz="2200">
                <a:solidFill>
                  <a:srgbClr val="000000"/>
                </a:solidFill>
                <a:latin typeface="Open Sauce"/>
                <a:ea typeface="Open Sauce"/>
                <a:cs typeface="Open Sauce"/>
                <a:sym typeface="Open Sauce"/>
              </a:rPr>
              <a:t>A)R$ 95.000,00 </a:t>
            </a:r>
          </a:p>
          <a:p>
            <a:pPr algn="just">
              <a:lnSpc>
                <a:spcPts val="2860"/>
              </a:lnSpc>
            </a:pPr>
            <a:r>
              <a:rPr lang="en-US" sz="2200">
                <a:solidFill>
                  <a:srgbClr val="000000"/>
                </a:solidFill>
                <a:latin typeface="Open Sauce"/>
                <a:ea typeface="Open Sauce"/>
                <a:cs typeface="Open Sauce"/>
                <a:sym typeface="Open Sauce"/>
              </a:rPr>
              <a:t>B) R$ 108.800,00 </a:t>
            </a:r>
          </a:p>
          <a:p>
            <a:pPr algn="just">
              <a:lnSpc>
                <a:spcPts val="2860"/>
              </a:lnSpc>
            </a:pPr>
            <a:r>
              <a:rPr lang="en-US" sz="2200">
                <a:solidFill>
                  <a:srgbClr val="000000"/>
                </a:solidFill>
                <a:latin typeface="Open Sauce"/>
                <a:ea typeface="Open Sauce"/>
                <a:cs typeface="Open Sauce"/>
                <a:sym typeface="Open Sauce"/>
              </a:rPr>
              <a:t>C) R$ 112.000,00 </a:t>
            </a:r>
          </a:p>
          <a:p>
            <a:pPr algn="just">
              <a:lnSpc>
                <a:spcPts val="2860"/>
              </a:lnSpc>
            </a:pPr>
            <a:r>
              <a:rPr lang="en-US" sz="2200">
                <a:solidFill>
                  <a:srgbClr val="000000"/>
                </a:solidFill>
                <a:latin typeface="Open Sauce"/>
                <a:ea typeface="Open Sauce"/>
                <a:cs typeface="Open Sauce"/>
                <a:sym typeface="Open Sauce"/>
              </a:rPr>
              <a:t>D) R$ 180.000,00</a:t>
            </a:r>
          </a:p>
          <a:p>
            <a:pPr algn="just">
              <a:lnSpc>
                <a:spcPts val="2860"/>
              </a:lnSpc>
            </a:pPr>
          </a:p>
        </p:txBody>
      </p:sp>
      <p:sp>
        <p:nvSpPr>
          <p:cNvPr name="Freeform 3" id="3"/>
          <p:cNvSpPr/>
          <p:nvPr/>
        </p:nvSpPr>
        <p:spPr>
          <a:xfrm flipH="false" flipV="false" rot="0">
            <a:off x="1795023" y="8973918"/>
            <a:ext cx="1214731" cy="1214731"/>
          </a:xfrm>
          <a:custGeom>
            <a:avLst/>
            <a:gdLst/>
            <a:ahLst/>
            <a:cxnLst/>
            <a:rect r="r" b="b" t="t" l="l"/>
            <a:pathLst>
              <a:path h="1214731" w="1214731">
                <a:moveTo>
                  <a:pt x="0" y="0"/>
                </a:moveTo>
                <a:lnTo>
                  <a:pt x="1214731" y="0"/>
                </a:lnTo>
                <a:lnTo>
                  <a:pt x="1214731" y="1214731"/>
                </a:lnTo>
                <a:lnTo>
                  <a:pt x="0" y="1214731"/>
                </a:lnTo>
                <a:lnTo>
                  <a:pt x="0" y="0"/>
                </a:lnTo>
                <a:close/>
              </a:path>
            </a:pathLst>
          </a:custGeom>
          <a:blipFill>
            <a:blip r:embed="rId2"/>
            <a:stretch>
              <a:fillRect l="0" t="0" r="0" b="0"/>
            </a:stretch>
          </a:blipFill>
        </p:spPr>
      </p:sp>
      <p:sp>
        <p:nvSpPr>
          <p:cNvPr name="Freeform 4" id="4"/>
          <p:cNvSpPr/>
          <p:nvPr/>
        </p:nvSpPr>
        <p:spPr>
          <a:xfrm flipH="false" flipV="false" rot="0">
            <a:off x="110710" y="9065773"/>
            <a:ext cx="1684313" cy="1122876"/>
          </a:xfrm>
          <a:custGeom>
            <a:avLst/>
            <a:gdLst/>
            <a:ahLst/>
            <a:cxnLst/>
            <a:rect r="r" b="b" t="t" l="l"/>
            <a:pathLst>
              <a:path h="1122876" w="1684313">
                <a:moveTo>
                  <a:pt x="0" y="0"/>
                </a:moveTo>
                <a:lnTo>
                  <a:pt x="1684313" y="0"/>
                </a:lnTo>
                <a:lnTo>
                  <a:pt x="1684313" y="1122876"/>
                </a:lnTo>
                <a:lnTo>
                  <a:pt x="0" y="1122876"/>
                </a:lnTo>
                <a:lnTo>
                  <a:pt x="0" y="0"/>
                </a:lnTo>
                <a:close/>
              </a:path>
            </a:pathLst>
          </a:custGeom>
          <a:blipFill>
            <a:blip r:embed="rId3"/>
            <a:stretch>
              <a:fillRect l="0" t="0" r="0" b="0"/>
            </a:stretch>
          </a:blipFill>
        </p:spPr>
      </p:sp>
      <p:sp>
        <p:nvSpPr>
          <p:cNvPr name="TextBox 5" id="5"/>
          <p:cNvSpPr txBox="true"/>
          <p:nvPr/>
        </p:nvSpPr>
        <p:spPr>
          <a:xfrm rot="0">
            <a:off x="5252313" y="257175"/>
            <a:ext cx="7783374" cy="771525"/>
          </a:xfrm>
          <a:prstGeom prst="rect">
            <a:avLst/>
          </a:prstGeom>
        </p:spPr>
        <p:txBody>
          <a:bodyPr anchor="t" rtlCol="false" tIns="0" lIns="0" bIns="0" rIns="0">
            <a:spAutoFit/>
          </a:bodyPr>
          <a:lstStyle/>
          <a:p>
            <a:pPr algn="ctr" marL="0" indent="0" lvl="0">
              <a:lnSpc>
                <a:spcPts val="6000"/>
              </a:lnSpc>
            </a:pPr>
            <a:r>
              <a:rPr lang="en-US" b="true" sz="5000" spc="-100">
                <a:solidFill>
                  <a:srgbClr val="000000"/>
                </a:solidFill>
                <a:latin typeface="Antonio Bold"/>
                <a:ea typeface="Antonio Bold"/>
                <a:cs typeface="Antonio Bold"/>
                <a:sym typeface="Antonio Bold"/>
              </a:rPr>
              <a:t>EXAME DE SUFICIÊNCIA 2022.2</a:t>
            </a:r>
          </a:p>
        </p:txBody>
      </p:sp>
      <p:sp>
        <p:nvSpPr>
          <p:cNvPr name="TextBox 6" id="6"/>
          <p:cNvSpPr txBox="true"/>
          <p:nvPr/>
        </p:nvSpPr>
        <p:spPr>
          <a:xfrm rot="0">
            <a:off x="7933327" y="1057275"/>
            <a:ext cx="2421345" cy="365280"/>
          </a:xfrm>
          <a:prstGeom prst="rect">
            <a:avLst/>
          </a:prstGeom>
        </p:spPr>
        <p:txBody>
          <a:bodyPr anchor="t" rtlCol="false" tIns="0" lIns="0" bIns="0" rIns="0">
            <a:spAutoFit/>
          </a:bodyPr>
          <a:lstStyle/>
          <a:p>
            <a:pPr algn="ctr">
              <a:lnSpc>
                <a:spcPts val="2801"/>
              </a:lnSpc>
              <a:spcBef>
                <a:spcPct val="0"/>
              </a:spcBef>
            </a:pPr>
            <a:r>
              <a:rPr lang="en-US" sz="2334" spc="-46">
                <a:solidFill>
                  <a:srgbClr val="000000"/>
                </a:solidFill>
                <a:latin typeface="Antonio"/>
                <a:ea typeface="Antonio"/>
                <a:cs typeface="Antonio"/>
                <a:sym typeface="Antonio"/>
              </a:rPr>
              <a:t>PROVA TIPO 01 - BRANCA</a:t>
            </a: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795023" y="8973918"/>
            <a:ext cx="1214731" cy="1214731"/>
          </a:xfrm>
          <a:custGeom>
            <a:avLst/>
            <a:gdLst/>
            <a:ahLst/>
            <a:cxnLst/>
            <a:rect r="r" b="b" t="t" l="l"/>
            <a:pathLst>
              <a:path h="1214731" w="1214731">
                <a:moveTo>
                  <a:pt x="0" y="0"/>
                </a:moveTo>
                <a:lnTo>
                  <a:pt x="1214731" y="0"/>
                </a:lnTo>
                <a:lnTo>
                  <a:pt x="1214731" y="1214731"/>
                </a:lnTo>
                <a:lnTo>
                  <a:pt x="0" y="1214731"/>
                </a:lnTo>
                <a:lnTo>
                  <a:pt x="0" y="0"/>
                </a:lnTo>
                <a:close/>
              </a:path>
            </a:pathLst>
          </a:custGeom>
          <a:blipFill>
            <a:blip r:embed="rId2"/>
            <a:stretch>
              <a:fillRect l="0" t="0" r="0" b="0"/>
            </a:stretch>
          </a:blipFill>
        </p:spPr>
      </p:sp>
      <p:sp>
        <p:nvSpPr>
          <p:cNvPr name="Freeform 3" id="3"/>
          <p:cNvSpPr/>
          <p:nvPr/>
        </p:nvSpPr>
        <p:spPr>
          <a:xfrm flipH="false" flipV="false" rot="0">
            <a:off x="110710" y="9065773"/>
            <a:ext cx="1684313" cy="1122876"/>
          </a:xfrm>
          <a:custGeom>
            <a:avLst/>
            <a:gdLst/>
            <a:ahLst/>
            <a:cxnLst/>
            <a:rect r="r" b="b" t="t" l="l"/>
            <a:pathLst>
              <a:path h="1122876" w="1684313">
                <a:moveTo>
                  <a:pt x="0" y="0"/>
                </a:moveTo>
                <a:lnTo>
                  <a:pt x="1684313" y="0"/>
                </a:lnTo>
                <a:lnTo>
                  <a:pt x="1684313" y="1122876"/>
                </a:lnTo>
                <a:lnTo>
                  <a:pt x="0" y="1122876"/>
                </a:lnTo>
                <a:lnTo>
                  <a:pt x="0" y="0"/>
                </a:lnTo>
                <a:close/>
              </a:path>
            </a:pathLst>
          </a:custGeom>
          <a:blipFill>
            <a:blip r:embed="rId3"/>
            <a:stretch>
              <a:fillRect l="0" t="0" r="0" b="0"/>
            </a:stretch>
          </a:blipFill>
        </p:spPr>
      </p:sp>
      <p:sp>
        <p:nvSpPr>
          <p:cNvPr name="Freeform 4" id="4"/>
          <p:cNvSpPr/>
          <p:nvPr/>
        </p:nvSpPr>
        <p:spPr>
          <a:xfrm flipH="false" flipV="false" rot="0">
            <a:off x="2265883" y="1686100"/>
            <a:ext cx="13756235" cy="6914801"/>
          </a:xfrm>
          <a:custGeom>
            <a:avLst/>
            <a:gdLst/>
            <a:ahLst/>
            <a:cxnLst/>
            <a:rect r="r" b="b" t="t" l="l"/>
            <a:pathLst>
              <a:path h="6914801" w="13756235">
                <a:moveTo>
                  <a:pt x="0" y="0"/>
                </a:moveTo>
                <a:lnTo>
                  <a:pt x="13756234" y="0"/>
                </a:lnTo>
                <a:lnTo>
                  <a:pt x="13756234" y="6914800"/>
                </a:lnTo>
                <a:lnTo>
                  <a:pt x="0" y="6914800"/>
                </a:lnTo>
                <a:lnTo>
                  <a:pt x="0" y="0"/>
                </a:lnTo>
                <a:close/>
              </a:path>
            </a:pathLst>
          </a:custGeom>
          <a:blipFill>
            <a:blip r:embed="rId4"/>
            <a:stretch>
              <a:fillRect l="0" t="0" r="0" b="0"/>
            </a:stretch>
          </a:blipFill>
        </p:spPr>
      </p:sp>
      <p:sp>
        <p:nvSpPr>
          <p:cNvPr name="TextBox 5" id="5"/>
          <p:cNvSpPr txBox="true"/>
          <p:nvPr/>
        </p:nvSpPr>
        <p:spPr>
          <a:xfrm rot="0">
            <a:off x="5252313" y="257175"/>
            <a:ext cx="7783374" cy="771525"/>
          </a:xfrm>
          <a:prstGeom prst="rect">
            <a:avLst/>
          </a:prstGeom>
        </p:spPr>
        <p:txBody>
          <a:bodyPr anchor="t" rtlCol="false" tIns="0" lIns="0" bIns="0" rIns="0">
            <a:spAutoFit/>
          </a:bodyPr>
          <a:lstStyle/>
          <a:p>
            <a:pPr algn="ctr" marL="0" indent="0" lvl="0">
              <a:lnSpc>
                <a:spcPts val="6000"/>
              </a:lnSpc>
            </a:pPr>
            <a:r>
              <a:rPr lang="en-US" b="true" sz="5000" spc="-100">
                <a:solidFill>
                  <a:srgbClr val="000000"/>
                </a:solidFill>
                <a:latin typeface="Antonio Bold"/>
                <a:ea typeface="Antonio Bold"/>
                <a:cs typeface="Antonio Bold"/>
                <a:sym typeface="Antonio Bold"/>
              </a:rPr>
              <a:t>EXAME DE SUFICIÊNCIA 2022.2</a:t>
            </a:r>
          </a:p>
        </p:txBody>
      </p:sp>
      <p:sp>
        <p:nvSpPr>
          <p:cNvPr name="TextBox 6" id="6"/>
          <p:cNvSpPr txBox="true"/>
          <p:nvPr/>
        </p:nvSpPr>
        <p:spPr>
          <a:xfrm rot="0">
            <a:off x="7492823" y="8964393"/>
            <a:ext cx="2719055" cy="705551"/>
          </a:xfrm>
          <a:prstGeom prst="rect">
            <a:avLst/>
          </a:prstGeom>
        </p:spPr>
        <p:txBody>
          <a:bodyPr anchor="t" rtlCol="false" tIns="0" lIns="0" bIns="0" rIns="0">
            <a:spAutoFit/>
          </a:bodyPr>
          <a:lstStyle/>
          <a:p>
            <a:pPr algn="just">
              <a:lnSpc>
                <a:spcPts val="2860"/>
              </a:lnSpc>
            </a:pPr>
          </a:p>
          <a:p>
            <a:pPr algn="just">
              <a:lnSpc>
                <a:spcPts val="2860"/>
              </a:lnSpc>
            </a:pPr>
            <a:r>
              <a:rPr lang="en-US" sz="2200">
                <a:solidFill>
                  <a:srgbClr val="5FB643"/>
                </a:solidFill>
                <a:latin typeface="Open Sauce"/>
                <a:ea typeface="Open Sauce"/>
                <a:cs typeface="Open Sauce"/>
                <a:sym typeface="Open Sauce"/>
              </a:rPr>
              <a:t>C) R$ 112.000,00 </a:t>
            </a:r>
          </a:p>
        </p:txBody>
      </p:sp>
      <p:sp>
        <p:nvSpPr>
          <p:cNvPr name="Freeform 7" id="7"/>
          <p:cNvSpPr/>
          <p:nvPr/>
        </p:nvSpPr>
        <p:spPr>
          <a:xfrm flipH="false" flipV="false" rot="0">
            <a:off x="10026787" y="9164207"/>
            <a:ext cx="655772" cy="607366"/>
          </a:xfrm>
          <a:custGeom>
            <a:avLst/>
            <a:gdLst/>
            <a:ahLst/>
            <a:cxnLst/>
            <a:rect r="r" b="b" t="t" l="l"/>
            <a:pathLst>
              <a:path h="607366" w="655772">
                <a:moveTo>
                  <a:pt x="0" y="0"/>
                </a:moveTo>
                <a:lnTo>
                  <a:pt x="655772" y="0"/>
                </a:lnTo>
                <a:lnTo>
                  <a:pt x="655772" y="607365"/>
                </a:lnTo>
                <a:lnTo>
                  <a:pt x="0" y="60736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8" id="8"/>
          <p:cNvSpPr txBox="true"/>
          <p:nvPr/>
        </p:nvSpPr>
        <p:spPr>
          <a:xfrm rot="0">
            <a:off x="7933327" y="1057275"/>
            <a:ext cx="2421345" cy="365280"/>
          </a:xfrm>
          <a:prstGeom prst="rect">
            <a:avLst/>
          </a:prstGeom>
        </p:spPr>
        <p:txBody>
          <a:bodyPr anchor="t" rtlCol="false" tIns="0" lIns="0" bIns="0" rIns="0">
            <a:spAutoFit/>
          </a:bodyPr>
          <a:lstStyle/>
          <a:p>
            <a:pPr algn="ctr">
              <a:lnSpc>
                <a:spcPts val="2801"/>
              </a:lnSpc>
              <a:spcBef>
                <a:spcPct val="0"/>
              </a:spcBef>
            </a:pPr>
            <a:r>
              <a:rPr lang="en-US" sz="2334" spc="-46">
                <a:solidFill>
                  <a:srgbClr val="000000"/>
                </a:solidFill>
                <a:latin typeface="Antonio"/>
                <a:ea typeface="Antonio"/>
                <a:cs typeface="Antonio"/>
                <a:sym typeface="Antonio"/>
              </a:rPr>
              <a:t>PROVA TIPO 01 - BRANCA</a:t>
            </a:r>
          </a:p>
        </p:txBody>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795023" y="8973918"/>
            <a:ext cx="1214731" cy="1214731"/>
          </a:xfrm>
          <a:custGeom>
            <a:avLst/>
            <a:gdLst/>
            <a:ahLst/>
            <a:cxnLst/>
            <a:rect r="r" b="b" t="t" l="l"/>
            <a:pathLst>
              <a:path h="1214731" w="1214731">
                <a:moveTo>
                  <a:pt x="0" y="0"/>
                </a:moveTo>
                <a:lnTo>
                  <a:pt x="1214731" y="0"/>
                </a:lnTo>
                <a:lnTo>
                  <a:pt x="1214731" y="1214731"/>
                </a:lnTo>
                <a:lnTo>
                  <a:pt x="0" y="1214731"/>
                </a:lnTo>
                <a:lnTo>
                  <a:pt x="0" y="0"/>
                </a:lnTo>
                <a:close/>
              </a:path>
            </a:pathLst>
          </a:custGeom>
          <a:blipFill>
            <a:blip r:embed="rId2"/>
            <a:stretch>
              <a:fillRect l="0" t="0" r="0" b="0"/>
            </a:stretch>
          </a:blipFill>
        </p:spPr>
      </p:sp>
      <p:sp>
        <p:nvSpPr>
          <p:cNvPr name="Freeform 3" id="3"/>
          <p:cNvSpPr/>
          <p:nvPr/>
        </p:nvSpPr>
        <p:spPr>
          <a:xfrm flipH="false" flipV="false" rot="0">
            <a:off x="110710" y="9065773"/>
            <a:ext cx="1684313" cy="1122876"/>
          </a:xfrm>
          <a:custGeom>
            <a:avLst/>
            <a:gdLst/>
            <a:ahLst/>
            <a:cxnLst/>
            <a:rect r="r" b="b" t="t" l="l"/>
            <a:pathLst>
              <a:path h="1122876" w="1684313">
                <a:moveTo>
                  <a:pt x="0" y="0"/>
                </a:moveTo>
                <a:lnTo>
                  <a:pt x="1684313" y="0"/>
                </a:lnTo>
                <a:lnTo>
                  <a:pt x="1684313" y="1122876"/>
                </a:lnTo>
                <a:lnTo>
                  <a:pt x="0" y="1122876"/>
                </a:lnTo>
                <a:lnTo>
                  <a:pt x="0" y="0"/>
                </a:lnTo>
                <a:close/>
              </a:path>
            </a:pathLst>
          </a:custGeom>
          <a:blipFill>
            <a:blip r:embed="rId3"/>
            <a:stretch>
              <a:fillRect l="0" t="0" r="0" b="0"/>
            </a:stretch>
          </a:blipFill>
        </p:spPr>
      </p:sp>
      <p:sp>
        <p:nvSpPr>
          <p:cNvPr name="Freeform 4" id="4"/>
          <p:cNvSpPr/>
          <p:nvPr/>
        </p:nvSpPr>
        <p:spPr>
          <a:xfrm flipH="false" flipV="false" rot="0">
            <a:off x="6191687" y="4516412"/>
            <a:ext cx="11313567" cy="5499501"/>
          </a:xfrm>
          <a:custGeom>
            <a:avLst/>
            <a:gdLst/>
            <a:ahLst/>
            <a:cxnLst/>
            <a:rect r="r" b="b" t="t" l="l"/>
            <a:pathLst>
              <a:path h="5499501" w="11313567">
                <a:moveTo>
                  <a:pt x="0" y="0"/>
                </a:moveTo>
                <a:lnTo>
                  <a:pt x="11313567" y="0"/>
                </a:lnTo>
                <a:lnTo>
                  <a:pt x="11313567" y="5499501"/>
                </a:lnTo>
                <a:lnTo>
                  <a:pt x="0" y="5499501"/>
                </a:lnTo>
                <a:lnTo>
                  <a:pt x="0" y="0"/>
                </a:lnTo>
                <a:close/>
              </a:path>
            </a:pathLst>
          </a:custGeom>
          <a:blipFill>
            <a:blip r:embed="rId4"/>
            <a:stretch>
              <a:fillRect l="-485" t="0" r="0" b="0"/>
            </a:stretch>
          </a:blipFill>
        </p:spPr>
      </p:sp>
      <p:sp>
        <p:nvSpPr>
          <p:cNvPr name="TextBox 5" id="5"/>
          <p:cNvSpPr txBox="true"/>
          <p:nvPr/>
        </p:nvSpPr>
        <p:spPr>
          <a:xfrm rot="0">
            <a:off x="438665" y="1735052"/>
            <a:ext cx="17410670" cy="5049348"/>
          </a:xfrm>
          <a:prstGeom prst="rect">
            <a:avLst/>
          </a:prstGeom>
        </p:spPr>
        <p:txBody>
          <a:bodyPr anchor="t" rtlCol="false" tIns="0" lIns="0" bIns="0" rIns="0">
            <a:spAutoFit/>
          </a:bodyPr>
          <a:lstStyle/>
          <a:p>
            <a:pPr algn="just">
              <a:lnSpc>
                <a:spcPts val="2860"/>
              </a:lnSpc>
            </a:pPr>
            <a:r>
              <a:rPr lang="en-US" sz="2200">
                <a:solidFill>
                  <a:srgbClr val="000000"/>
                </a:solidFill>
                <a:latin typeface="Open Sauce"/>
                <a:ea typeface="Open Sauce"/>
                <a:cs typeface="Open Sauce"/>
                <a:sym typeface="Open Sauce"/>
              </a:rPr>
              <a:t>30 -</a:t>
            </a:r>
            <a:r>
              <a:rPr lang="en-US" sz="2200">
                <a:solidFill>
                  <a:srgbClr val="000000"/>
                </a:solidFill>
                <a:latin typeface="Open Sauce"/>
                <a:ea typeface="Open Sauce"/>
                <a:cs typeface="Open Sauce"/>
                <a:sym typeface="Open Sauce"/>
              </a:rPr>
              <a:t> Diversos </a:t>
            </a:r>
            <a:r>
              <a:rPr lang="en-US" sz="2200">
                <a:solidFill>
                  <a:srgbClr val="000000"/>
                </a:solidFill>
                <a:latin typeface="Open Sauce"/>
                <a:ea typeface="Open Sauce"/>
                <a:cs typeface="Open Sauce"/>
                <a:sym typeface="Open Sauce"/>
              </a:rPr>
              <a:t>as</a:t>
            </a:r>
            <a:r>
              <a:rPr lang="en-US" sz="2200">
                <a:solidFill>
                  <a:srgbClr val="000000"/>
                </a:solidFill>
                <a:latin typeface="Open Sauce"/>
                <a:ea typeface="Open Sauce"/>
                <a:cs typeface="Open Sauce"/>
                <a:sym typeface="Open Sauce"/>
              </a:rPr>
              <a:t>pectos de legislação e normativos tributários estão presentes no cotidiano daqueles que militam na área contábil. É necessário que o contador entenda os conc</a:t>
            </a:r>
            <a:r>
              <a:rPr lang="en-US" sz="2200">
                <a:solidFill>
                  <a:srgbClr val="000000"/>
                </a:solidFill>
                <a:latin typeface="Open Sauce"/>
                <a:ea typeface="Open Sauce"/>
                <a:cs typeface="Open Sauce"/>
                <a:sym typeface="Open Sauce"/>
              </a:rPr>
              <a:t>eit</a:t>
            </a:r>
            <a:r>
              <a:rPr lang="en-US" sz="2200">
                <a:solidFill>
                  <a:srgbClr val="000000"/>
                </a:solidFill>
                <a:latin typeface="Open Sauce"/>
                <a:ea typeface="Open Sauce"/>
                <a:cs typeface="Open Sauce"/>
                <a:sym typeface="Open Sauce"/>
              </a:rPr>
              <a:t>os de fato gerador, bases de cálculo e alíquotas dos</a:t>
            </a:r>
            <a:r>
              <a:rPr lang="en-US" sz="2200">
                <a:solidFill>
                  <a:srgbClr val="000000"/>
                </a:solidFill>
                <a:latin typeface="Open Sauce"/>
                <a:ea typeface="Open Sauce"/>
                <a:cs typeface="Open Sauce"/>
                <a:sym typeface="Open Sauce"/>
              </a:rPr>
              <a:t> trib</a:t>
            </a:r>
            <a:r>
              <a:rPr lang="en-US" sz="2200">
                <a:solidFill>
                  <a:srgbClr val="000000"/>
                </a:solidFill>
                <a:latin typeface="Open Sauce"/>
                <a:ea typeface="Open Sauce"/>
                <a:cs typeface="Open Sauce"/>
                <a:sym typeface="Open Sauce"/>
              </a:rPr>
              <a:t>utos</a:t>
            </a:r>
            <a:r>
              <a:rPr lang="en-US" sz="2200">
                <a:solidFill>
                  <a:srgbClr val="000000"/>
                </a:solidFill>
                <a:latin typeface="Open Sauce"/>
                <a:ea typeface="Open Sauce"/>
                <a:cs typeface="Open Sauce"/>
                <a:sym typeface="Open Sauce"/>
              </a:rPr>
              <a:t> i</a:t>
            </a:r>
            <a:r>
              <a:rPr lang="en-US" sz="2200">
                <a:solidFill>
                  <a:srgbClr val="000000"/>
                </a:solidFill>
                <a:latin typeface="Open Sauce"/>
                <a:ea typeface="Open Sauce"/>
                <a:cs typeface="Open Sauce"/>
                <a:sym typeface="Open Sauce"/>
              </a:rPr>
              <a:t>ncidentes sobre as diversas operações efetuadas pelas entidades. Nesse sentido, analise as contas contábeis de resultado demonstradas a seguir, extraídas do balancete de</a:t>
            </a:r>
            <a:r>
              <a:rPr lang="en-US" sz="2200">
                <a:solidFill>
                  <a:srgbClr val="000000"/>
                </a:solidFill>
                <a:latin typeface="Open Sauce"/>
                <a:ea typeface="Open Sauce"/>
                <a:cs typeface="Open Sauce"/>
                <a:sym typeface="Open Sauce"/>
              </a:rPr>
              <a:t> v</a:t>
            </a:r>
            <a:r>
              <a:rPr lang="en-US" sz="2200">
                <a:solidFill>
                  <a:srgbClr val="000000"/>
                </a:solidFill>
                <a:latin typeface="Open Sauce"/>
                <a:ea typeface="Open Sauce"/>
                <a:cs typeface="Open Sauce"/>
                <a:sym typeface="Open Sauce"/>
              </a:rPr>
              <a:t>erificação de u</a:t>
            </a:r>
            <a:r>
              <a:rPr lang="en-US" sz="2200">
                <a:solidFill>
                  <a:srgbClr val="000000"/>
                </a:solidFill>
                <a:latin typeface="Open Sauce"/>
                <a:ea typeface="Open Sauce"/>
                <a:cs typeface="Open Sauce"/>
                <a:sym typeface="Open Sauce"/>
              </a:rPr>
              <a:t>ma</a:t>
            </a:r>
            <a:r>
              <a:rPr lang="en-US" sz="2200">
                <a:solidFill>
                  <a:srgbClr val="000000"/>
                </a:solidFill>
                <a:latin typeface="Open Sauce"/>
                <a:ea typeface="Open Sauce"/>
                <a:cs typeface="Open Sauce"/>
                <a:sym typeface="Open Sauce"/>
              </a:rPr>
              <a:t> determinada Cia. (empresa do ramo industrial) em 31/12/2021.</a:t>
            </a:r>
          </a:p>
          <a:p>
            <a:pPr algn="just">
              <a:lnSpc>
                <a:spcPts val="2860"/>
              </a:lnSpc>
            </a:pPr>
          </a:p>
          <a:p>
            <a:pPr algn="just">
              <a:lnSpc>
                <a:spcPts val="2860"/>
              </a:lnSpc>
            </a:pPr>
            <a:r>
              <a:rPr lang="en-US" sz="2200">
                <a:solidFill>
                  <a:srgbClr val="000000"/>
                </a:solidFill>
                <a:latin typeface="Open Sauce"/>
                <a:ea typeface="Open Sauce"/>
                <a:cs typeface="Open Sauce"/>
                <a:sym typeface="Open Sauce"/>
              </a:rPr>
              <a:t>COM BASE NOS DADOS, ASSINALE A ALTERNATIVA QUE REPRESENTA CORRETAMENTE A RECEITA LÍQUIDA DE VENDAS DA CITADA CIA. EM 2021. </a:t>
            </a:r>
          </a:p>
          <a:p>
            <a:pPr algn="just">
              <a:lnSpc>
                <a:spcPts val="2860"/>
              </a:lnSpc>
            </a:pPr>
          </a:p>
          <a:p>
            <a:pPr algn="just">
              <a:lnSpc>
                <a:spcPts val="2860"/>
              </a:lnSpc>
            </a:pPr>
            <a:r>
              <a:rPr lang="en-US" sz="2200">
                <a:solidFill>
                  <a:srgbClr val="000000"/>
                </a:solidFill>
                <a:latin typeface="Open Sauce"/>
                <a:ea typeface="Open Sauce"/>
                <a:cs typeface="Open Sauce"/>
                <a:sym typeface="Open Sauce"/>
              </a:rPr>
              <a:t>A) R$ 19.440,00 </a:t>
            </a:r>
          </a:p>
          <a:p>
            <a:pPr algn="just">
              <a:lnSpc>
                <a:spcPts val="2860"/>
              </a:lnSpc>
            </a:pPr>
            <a:r>
              <a:rPr lang="en-US" sz="2200">
                <a:solidFill>
                  <a:srgbClr val="000000"/>
                </a:solidFill>
                <a:latin typeface="Open Sauce"/>
                <a:ea typeface="Open Sauce"/>
                <a:cs typeface="Open Sauce"/>
                <a:sym typeface="Open Sauce"/>
              </a:rPr>
              <a:t>B) R$ 20.265,00 </a:t>
            </a:r>
          </a:p>
          <a:p>
            <a:pPr algn="just">
              <a:lnSpc>
                <a:spcPts val="2860"/>
              </a:lnSpc>
            </a:pPr>
            <a:r>
              <a:rPr lang="en-US" sz="2200">
                <a:solidFill>
                  <a:srgbClr val="000000"/>
                </a:solidFill>
                <a:latin typeface="Open Sauce"/>
                <a:ea typeface="Open Sauce"/>
                <a:cs typeface="Open Sauce"/>
                <a:sym typeface="Open Sauce"/>
              </a:rPr>
              <a:t>C) R$ 21.235,00 </a:t>
            </a:r>
          </a:p>
          <a:p>
            <a:pPr algn="just">
              <a:lnSpc>
                <a:spcPts val="2860"/>
              </a:lnSpc>
            </a:pPr>
            <a:r>
              <a:rPr lang="en-US" sz="2200">
                <a:solidFill>
                  <a:srgbClr val="000000"/>
                </a:solidFill>
                <a:latin typeface="Open Sauce"/>
                <a:ea typeface="Open Sauce"/>
                <a:cs typeface="Open Sauce"/>
                <a:sym typeface="Open Sauce"/>
              </a:rPr>
              <a:t>D) R$ 22.210,00</a:t>
            </a:r>
          </a:p>
          <a:p>
            <a:pPr algn="just">
              <a:lnSpc>
                <a:spcPts val="2860"/>
              </a:lnSpc>
            </a:pPr>
          </a:p>
        </p:txBody>
      </p:sp>
      <p:sp>
        <p:nvSpPr>
          <p:cNvPr name="TextBox 6" id="6"/>
          <p:cNvSpPr txBox="true"/>
          <p:nvPr/>
        </p:nvSpPr>
        <p:spPr>
          <a:xfrm rot="0">
            <a:off x="5252313" y="257175"/>
            <a:ext cx="7783374" cy="771525"/>
          </a:xfrm>
          <a:prstGeom prst="rect">
            <a:avLst/>
          </a:prstGeom>
        </p:spPr>
        <p:txBody>
          <a:bodyPr anchor="t" rtlCol="false" tIns="0" lIns="0" bIns="0" rIns="0">
            <a:spAutoFit/>
          </a:bodyPr>
          <a:lstStyle/>
          <a:p>
            <a:pPr algn="ctr" marL="0" indent="0" lvl="0">
              <a:lnSpc>
                <a:spcPts val="6000"/>
              </a:lnSpc>
            </a:pPr>
            <a:r>
              <a:rPr lang="en-US" b="true" sz="5000" spc="-100">
                <a:solidFill>
                  <a:srgbClr val="000000"/>
                </a:solidFill>
                <a:latin typeface="Antonio Bold"/>
                <a:ea typeface="Antonio Bold"/>
                <a:cs typeface="Antonio Bold"/>
                <a:sym typeface="Antonio Bold"/>
              </a:rPr>
              <a:t>EXAME DE SUFICIÊNCIA 2022.2</a:t>
            </a:r>
          </a:p>
        </p:txBody>
      </p:sp>
      <p:sp>
        <p:nvSpPr>
          <p:cNvPr name="TextBox 7" id="7"/>
          <p:cNvSpPr txBox="true"/>
          <p:nvPr/>
        </p:nvSpPr>
        <p:spPr>
          <a:xfrm rot="0">
            <a:off x="7933327" y="1057275"/>
            <a:ext cx="2421345" cy="365280"/>
          </a:xfrm>
          <a:prstGeom prst="rect">
            <a:avLst/>
          </a:prstGeom>
        </p:spPr>
        <p:txBody>
          <a:bodyPr anchor="t" rtlCol="false" tIns="0" lIns="0" bIns="0" rIns="0">
            <a:spAutoFit/>
          </a:bodyPr>
          <a:lstStyle/>
          <a:p>
            <a:pPr algn="ctr">
              <a:lnSpc>
                <a:spcPts val="2801"/>
              </a:lnSpc>
              <a:spcBef>
                <a:spcPct val="0"/>
              </a:spcBef>
            </a:pPr>
            <a:r>
              <a:rPr lang="en-US" sz="2334" spc="-46">
                <a:solidFill>
                  <a:srgbClr val="000000"/>
                </a:solidFill>
                <a:latin typeface="Antonio"/>
                <a:ea typeface="Antonio"/>
                <a:cs typeface="Antonio"/>
                <a:sym typeface="Antonio"/>
              </a:rPr>
              <a:t>PROVA TIPO 01 - BRANCA</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438665" y="1387890"/>
            <a:ext cx="17410670" cy="3239135"/>
          </a:xfrm>
          <a:prstGeom prst="rect">
            <a:avLst/>
          </a:prstGeom>
        </p:spPr>
        <p:txBody>
          <a:bodyPr anchor="t" rtlCol="false" tIns="0" lIns="0" bIns="0" rIns="0">
            <a:spAutoFit/>
          </a:bodyPr>
          <a:lstStyle/>
          <a:p>
            <a:pPr algn="just" marL="474984" indent="-237492" lvl="1">
              <a:lnSpc>
                <a:spcPts val="2860"/>
              </a:lnSpc>
              <a:buFont typeface="Arial"/>
              <a:buChar char="•"/>
            </a:pPr>
            <a:r>
              <a:rPr lang="en-US" sz="2200">
                <a:solidFill>
                  <a:srgbClr val="000000"/>
                </a:solidFill>
                <a:latin typeface="Open Sauce"/>
                <a:ea typeface="Open Sauce"/>
                <a:cs typeface="Open Sauce"/>
                <a:sym typeface="Open Sauce"/>
              </a:rPr>
              <a:t>IMUNIDADE, TIPOS DE TRIBUTOS E COMPETÊNCIAS TRIBUTÁRIAS. (QUESTÃO 2024.1);</a:t>
            </a:r>
          </a:p>
          <a:p>
            <a:pPr algn="just" marL="474984" indent="-237492" lvl="1">
              <a:lnSpc>
                <a:spcPts val="2860"/>
              </a:lnSpc>
              <a:buFont typeface="Arial"/>
              <a:buChar char="•"/>
            </a:pPr>
            <a:r>
              <a:rPr lang="en-US" sz="2200">
                <a:solidFill>
                  <a:srgbClr val="000000"/>
                </a:solidFill>
                <a:latin typeface="Open Sauce"/>
                <a:ea typeface="Open Sauce"/>
                <a:cs typeface="Open Sauce"/>
                <a:sym typeface="Open Sauce"/>
              </a:rPr>
              <a:t>EFICÁCIA NORMATIVA DE DECISÕES ADMINISTRATIVAS EM MATÉRIA TRIBUTÁRIA, CONFORME O CTN. (QUESTÃO 2024.2);</a:t>
            </a:r>
          </a:p>
          <a:p>
            <a:pPr algn="just" marL="474984" indent="-237492" lvl="1">
              <a:lnSpc>
                <a:spcPts val="2860"/>
              </a:lnSpc>
              <a:buFont typeface="Arial"/>
              <a:buChar char="•"/>
            </a:pPr>
            <a:r>
              <a:rPr lang="en-US" sz="2200">
                <a:solidFill>
                  <a:srgbClr val="000000"/>
                </a:solidFill>
                <a:latin typeface="Open Sauce"/>
                <a:ea typeface="Open Sauce"/>
                <a:cs typeface="Open Sauce"/>
                <a:sym typeface="Open Sauce"/>
              </a:rPr>
              <a:t>COMPETENCIA DOS TRIBUTOS, DECLARAÇÕES ACESSORIAS E IMPOSTOS SOBRE O LUCRO;</a:t>
            </a:r>
          </a:p>
          <a:p>
            <a:pPr algn="just" marL="474984" indent="-237492" lvl="1">
              <a:lnSpc>
                <a:spcPts val="2860"/>
              </a:lnSpc>
              <a:buFont typeface="Arial"/>
              <a:buChar char="•"/>
            </a:pPr>
            <a:r>
              <a:rPr lang="en-US" sz="2200">
                <a:solidFill>
                  <a:srgbClr val="000000"/>
                </a:solidFill>
                <a:latin typeface="Open Sauce"/>
                <a:ea typeface="Open Sauce"/>
                <a:cs typeface="Open Sauce"/>
                <a:sym typeface="Open Sauce"/>
              </a:rPr>
              <a:t>APURAÇÃO DE ICMS NORMAL (QUESTÃO 12 - 2022.1);</a:t>
            </a:r>
          </a:p>
          <a:p>
            <a:pPr algn="just" marL="474984" indent="-237492" lvl="1">
              <a:lnSpc>
                <a:spcPts val="2860"/>
              </a:lnSpc>
              <a:buFont typeface="Arial"/>
              <a:buChar char="•"/>
            </a:pPr>
            <a:r>
              <a:rPr lang="en-US" sz="2200">
                <a:solidFill>
                  <a:srgbClr val="000000"/>
                </a:solidFill>
                <a:latin typeface="Open Sauce"/>
                <a:ea typeface="Open Sauce"/>
                <a:cs typeface="Open Sauce"/>
                <a:sym typeface="Open Sauce"/>
              </a:rPr>
              <a:t>LEI 123/2006, LEI DO SIMPLES NACIONAL (QUESTÃO 30 - 2022.1)</a:t>
            </a:r>
          </a:p>
          <a:p>
            <a:pPr algn="just" marL="474984" indent="-237492" lvl="1">
              <a:lnSpc>
                <a:spcPts val="2860"/>
              </a:lnSpc>
              <a:buFont typeface="Arial"/>
              <a:buChar char="•"/>
            </a:pPr>
            <a:r>
              <a:rPr lang="en-US" sz="2200">
                <a:solidFill>
                  <a:srgbClr val="000000"/>
                </a:solidFill>
                <a:latin typeface="Open Sauce"/>
                <a:ea typeface="Open Sauce"/>
                <a:cs typeface="Open Sauce"/>
                <a:sym typeface="Open Sauce"/>
              </a:rPr>
              <a:t>LEONARDO</a:t>
            </a:r>
          </a:p>
          <a:p>
            <a:pPr algn="just" marL="474984" indent="-237492" lvl="1">
              <a:lnSpc>
                <a:spcPts val="2860"/>
              </a:lnSpc>
              <a:buFont typeface="Arial"/>
              <a:buChar char="•"/>
            </a:pPr>
            <a:r>
              <a:rPr lang="en-US" sz="2200">
                <a:solidFill>
                  <a:srgbClr val="000000"/>
                </a:solidFill>
                <a:latin typeface="Open Sauce"/>
                <a:ea typeface="Open Sauce"/>
                <a:cs typeface="Open Sauce"/>
                <a:sym typeface="Open Sauce"/>
              </a:rPr>
              <a:t>MARCOS</a:t>
            </a:r>
          </a:p>
          <a:p>
            <a:pPr algn="just">
              <a:lnSpc>
                <a:spcPts val="2860"/>
              </a:lnSpc>
            </a:pPr>
          </a:p>
          <a:p>
            <a:pPr algn="just">
              <a:lnSpc>
                <a:spcPts val="2860"/>
              </a:lnSpc>
            </a:pPr>
          </a:p>
        </p:txBody>
      </p:sp>
      <p:sp>
        <p:nvSpPr>
          <p:cNvPr name="Freeform 3" id="3"/>
          <p:cNvSpPr/>
          <p:nvPr/>
        </p:nvSpPr>
        <p:spPr>
          <a:xfrm flipH="false" flipV="false" rot="0">
            <a:off x="2006401" y="9019846"/>
            <a:ext cx="1214731" cy="1214731"/>
          </a:xfrm>
          <a:custGeom>
            <a:avLst/>
            <a:gdLst/>
            <a:ahLst/>
            <a:cxnLst/>
            <a:rect r="r" b="b" t="t" l="l"/>
            <a:pathLst>
              <a:path h="1214731" w="1214731">
                <a:moveTo>
                  <a:pt x="0" y="0"/>
                </a:moveTo>
                <a:lnTo>
                  <a:pt x="1214731" y="0"/>
                </a:lnTo>
                <a:lnTo>
                  <a:pt x="1214731" y="1214731"/>
                </a:lnTo>
                <a:lnTo>
                  <a:pt x="0" y="1214731"/>
                </a:lnTo>
                <a:lnTo>
                  <a:pt x="0" y="0"/>
                </a:lnTo>
                <a:close/>
              </a:path>
            </a:pathLst>
          </a:custGeom>
          <a:blipFill>
            <a:blip r:embed="rId2"/>
            <a:stretch>
              <a:fillRect l="0" t="0" r="0" b="0"/>
            </a:stretch>
          </a:blipFill>
        </p:spPr>
      </p:sp>
      <p:sp>
        <p:nvSpPr>
          <p:cNvPr name="Freeform 4" id="4"/>
          <p:cNvSpPr/>
          <p:nvPr/>
        </p:nvSpPr>
        <p:spPr>
          <a:xfrm flipH="false" flipV="false" rot="0">
            <a:off x="110710" y="9065773"/>
            <a:ext cx="1684313" cy="1122876"/>
          </a:xfrm>
          <a:custGeom>
            <a:avLst/>
            <a:gdLst/>
            <a:ahLst/>
            <a:cxnLst/>
            <a:rect r="r" b="b" t="t" l="l"/>
            <a:pathLst>
              <a:path h="1122876" w="1684313">
                <a:moveTo>
                  <a:pt x="0" y="0"/>
                </a:moveTo>
                <a:lnTo>
                  <a:pt x="1684313" y="0"/>
                </a:lnTo>
                <a:lnTo>
                  <a:pt x="1684313" y="1122876"/>
                </a:lnTo>
                <a:lnTo>
                  <a:pt x="0" y="1122876"/>
                </a:lnTo>
                <a:lnTo>
                  <a:pt x="0" y="0"/>
                </a:lnTo>
                <a:close/>
              </a:path>
            </a:pathLst>
          </a:custGeom>
          <a:blipFill>
            <a:blip r:embed="rId3"/>
            <a:stretch>
              <a:fillRect l="0" t="0" r="0" b="0"/>
            </a:stretch>
          </a:blipFill>
        </p:spPr>
      </p:sp>
      <p:sp>
        <p:nvSpPr>
          <p:cNvPr name="TextBox 5" id="5"/>
          <p:cNvSpPr txBox="true"/>
          <p:nvPr/>
        </p:nvSpPr>
        <p:spPr>
          <a:xfrm rot="0">
            <a:off x="5252313" y="257175"/>
            <a:ext cx="7783374" cy="771525"/>
          </a:xfrm>
          <a:prstGeom prst="rect">
            <a:avLst/>
          </a:prstGeom>
        </p:spPr>
        <p:txBody>
          <a:bodyPr anchor="t" rtlCol="false" tIns="0" lIns="0" bIns="0" rIns="0">
            <a:spAutoFit/>
          </a:bodyPr>
          <a:lstStyle/>
          <a:p>
            <a:pPr algn="ctr" marL="0" indent="0" lvl="0">
              <a:lnSpc>
                <a:spcPts val="6000"/>
              </a:lnSpc>
            </a:pPr>
            <a:r>
              <a:rPr lang="en-US" b="true" sz="5000" spc="-100">
                <a:solidFill>
                  <a:srgbClr val="000000"/>
                </a:solidFill>
                <a:latin typeface="Antonio Bold"/>
                <a:ea typeface="Antonio Bold"/>
                <a:cs typeface="Antonio Bold"/>
                <a:sym typeface="Antonio Bold"/>
              </a:rPr>
              <a:t>PRINCIPAIS ASSUNTOS ABORDADOS</a:t>
            </a:r>
          </a:p>
        </p:txBody>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795023" y="8973918"/>
            <a:ext cx="1214731" cy="1214731"/>
          </a:xfrm>
          <a:custGeom>
            <a:avLst/>
            <a:gdLst/>
            <a:ahLst/>
            <a:cxnLst/>
            <a:rect r="r" b="b" t="t" l="l"/>
            <a:pathLst>
              <a:path h="1214731" w="1214731">
                <a:moveTo>
                  <a:pt x="0" y="0"/>
                </a:moveTo>
                <a:lnTo>
                  <a:pt x="1214731" y="0"/>
                </a:lnTo>
                <a:lnTo>
                  <a:pt x="1214731" y="1214731"/>
                </a:lnTo>
                <a:lnTo>
                  <a:pt x="0" y="1214731"/>
                </a:lnTo>
                <a:lnTo>
                  <a:pt x="0" y="0"/>
                </a:lnTo>
                <a:close/>
              </a:path>
            </a:pathLst>
          </a:custGeom>
          <a:blipFill>
            <a:blip r:embed="rId2"/>
            <a:stretch>
              <a:fillRect l="0" t="0" r="0" b="0"/>
            </a:stretch>
          </a:blipFill>
        </p:spPr>
      </p:sp>
      <p:sp>
        <p:nvSpPr>
          <p:cNvPr name="Freeform 3" id="3"/>
          <p:cNvSpPr/>
          <p:nvPr/>
        </p:nvSpPr>
        <p:spPr>
          <a:xfrm flipH="false" flipV="false" rot="0">
            <a:off x="110710" y="9065773"/>
            <a:ext cx="1684313" cy="1122876"/>
          </a:xfrm>
          <a:custGeom>
            <a:avLst/>
            <a:gdLst/>
            <a:ahLst/>
            <a:cxnLst/>
            <a:rect r="r" b="b" t="t" l="l"/>
            <a:pathLst>
              <a:path h="1122876" w="1684313">
                <a:moveTo>
                  <a:pt x="0" y="0"/>
                </a:moveTo>
                <a:lnTo>
                  <a:pt x="1684313" y="0"/>
                </a:lnTo>
                <a:lnTo>
                  <a:pt x="1684313" y="1122876"/>
                </a:lnTo>
                <a:lnTo>
                  <a:pt x="0" y="1122876"/>
                </a:lnTo>
                <a:lnTo>
                  <a:pt x="0" y="0"/>
                </a:lnTo>
                <a:close/>
              </a:path>
            </a:pathLst>
          </a:custGeom>
          <a:blipFill>
            <a:blip r:embed="rId3"/>
            <a:stretch>
              <a:fillRect l="0" t="0" r="0" b="0"/>
            </a:stretch>
          </a:blipFill>
        </p:spPr>
      </p:sp>
      <p:sp>
        <p:nvSpPr>
          <p:cNvPr name="Freeform 4" id="4"/>
          <p:cNvSpPr/>
          <p:nvPr/>
        </p:nvSpPr>
        <p:spPr>
          <a:xfrm flipH="false" flipV="false" rot="0">
            <a:off x="141407" y="1973036"/>
            <a:ext cx="9938998" cy="4807990"/>
          </a:xfrm>
          <a:custGeom>
            <a:avLst/>
            <a:gdLst/>
            <a:ahLst/>
            <a:cxnLst/>
            <a:rect r="r" b="b" t="t" l="l"/>
            <a:pathLst>
              <a:path h="4807990" w="9938998">
                <a:moveTo>
                  <a:pt x="0" y="0"/>
                </a:moveTo>
                <a:lnTo>
                  <a:pt x="9938998" y="0"/>
                </a:lnTo>
                <a:lnTo>
                  <a:pt x="9938998" y="4807990"/>
                </a:lnTo>
                <a:lnTo>
                  <a:pt x="0" y="4807990"/>
                </a:lnTo>
                <a:lnTo>
                  <a:pt x="0" y="0"/>
                </a:lnTo>
                <a:close/>
              </a:path>
            </a:pathLst>
          </a:custGeom>
          <a:blipFill>
            <a:blip r:embed="rId4"/>
            <a:stretch>
              <a:fillRect l="0" t="0" r="0" b="0"/>
            </a:stretch>
          </a:blipFill>
        </p:spPr>
      </p:sp>
      <p:grpSp>
        <p:nvGrpSpPr>
          <p:cNvPr name="Group 5" id="5"/>
          <p:cNvGrpSpPr/>
          <p:nvPr/>
        </p:nvGrpSpPr>
        <p:grpSpPr>
          <a:xfrm rot="0">
            <a:off x="8657788" y="2432276"/>
            <a:ext cx="1168718" cy="309562"/>
            <a:chOff x="0" y="0"/>
            <a:chExt cx="1558290" cy="412750"/>
          </a:xfrm>
        </p:grpSpPr>
        <p:sp>
          <p:nvSpPr>
            <p:cNvPr name="Freeform 6" id="6"/>
            <p:cNvSpPr/>
            <p:nvPr/>
          </p:nvSpPr>
          <p:spPr>
            <a:xfrm flipH="false" flipV="false" rot="0">
              <a:off x="48260" y="46990"/>
              <a:ext cx="1461770" cy="335280"/>
            </a:xfrm>
            <a:custGeom>
              <a:avLst/>
              <a:gdLst/>
              <a:ahLst/>
              <a:cxnLst/>
              <a:rect r="r" b="b" t="t" l="l"/>
              <a:pathLst>
                <a:path h="335280" w="1461770">
                  <a:moveTo>
                    <a:pt x="90170" y="111760"/>
                  </a:moveTo>
                  <a:cubicBezTo>
                    <a:pt x="397510" y="163830"/>
                    <a:pt x="762000" y="166370"/>
                    <a:pt x="939800" y="142240"/>
                  </a:cubicBezTo>
                  <a:cubicBezTo>
                    <a:pt x="1056640" y="125730"/>
                    <a:pt x="1144270" y="91440"/>
                    <a:pt x="1224280" y="64770"/>
                  </a:cubicBezTo>
                  <a:cubicBezTo>
                    <a:pt x="1283970" y="44450"/>
                    <a:pt x="1337310" y="0"/>
                    <a:pt x="1376680" y="3810"/>
                  </a:cubicBezTo>
                  <a:cubicBezTo>
                    <a:pt x="1405890" y="6350"/>
                    <a:pt x="1433830" y="27940"/>
                    <a:pt x="1446530" y="46990"/>
                  </a:cubicBezTo>
                  <a:cubicBezTo>
                    <a:pt x="1457960" y="62230"/>
                    <a:pt x="1460500" y="83820"/>
                    <a:pt x="1457960" y="101600"/>
                  </a:cubicBezTo>
                  <a:cubicBezTo>
                    <a:pt x="1455420" y="119380"/>
                    <a:pt x="1447800" y="139700"/>
                    <a:pt x="1433830" y="152400"/>
                  </a:cubicBezTo>
                  <a:cubicBezTo>
                    <a:pt x="1416050" y="167640"/>
                    <a:pt x="1379220" y="181610"/>
                    <a:pt x="1355090" y="177800"/>
                  </a:cubicBezTo>
                  <a:cubicBezTo>
                    <a:pt x="1332230" y="172720"/>
                    <a:pt x="1301750" y="146050"/>
                    <a:pt x="1291590" y="127000"/>
                  </a:cubicBezTo>
                  <a:cubicBezTo>
                    <a:pt x="1281430" y="110490"/>
                    <a:pt x="1281430" y="87630"/>
                    <a:pt x="1285240" y="71120"/>
                  </a:cubicBezTo>
                  <a:cubicBezTo>
                    <a:pt x="1290320" y="53340"/>
                    <a:pt x="1300480" y="34290"/>
                    <a:pt x="1315720" y="22860"/>
                  </a:cubicBezTo>
                  <a:cubicBezTo>
                    <a:pt x="1334770" y="10160"/>
                    <a:pt x="1372870" y="0"/>
                    <a:pt x="1395730" y="6350"/>
                  </a:cubicBezTo>
                  <a:cubicBezTo>
                    <a:pt x="1418590" y="13970"/>
                    <a:pt x="1446530" y="43180"/>
                    <a:pt x="1454150" y="64770"/>
                  </a:cubicBezTo>
                  <a:cubicBezTo>
                    <a:pt x="1461770" y="81280"/>
                    <a:pt x="1459230" y="104140"/>
                    <a:pt x="1454150" y="120650"/>
                  </a:cubicBezTo>
                  <a:cubicBezTo>
                    <a:pt x="1447800" y="137160"/>
                    <a:pt x="1433830" y="154940"/>
                    <a:pt x="1418590" y="163830"/>
                  </a:cubicBezTo>
                  <a:cubicBezTo>
                    <a:pt x="1405890" y="172720"/>
                    <a:pt x="1389380" y="167640"/>
                    <a:pt x="1371600" y="173990"/>
                  </a:cubicBezTo>
                  <a:cubicBezTo>
                    <a:pt x="1341120" y="185420"/>
                    <a:pt x="1310640" y="217170"/>
                    <a:pt x="1262380" y="236220"/>
                  </a:cubicBezTo>
                  <a:cubicBezTo>
                    <a:pt x="1186180" y="266700"/>
                    <a:pt x="1071880" y="299720"/>
                    <a:pt x="943610" y="313690"/>
                  </a:cubicBezTo>
                  <a:cubicBezTo>
                    <a:pt x="753110" y="335280"/>
                    <a:pt x="386080" y="323850"/>
                    <a:pt x="228600" y="304800"/>
                  </a:cubicBezTo>
                  <a:cubicBezTo>
                    <a:pt x="148590" y="294640"/>
                    <a:pt x="83820" y="276860"/>
                    <a:pt x="49530" y="261620"/>
                  </a:cubicBezTo>
                  <a:cubicBezTo>
                    <a:pt x="34290" y="254000"/>
                    <a:pt x="26670" y="248920"/>
                    <a:pt x="19050" y="240030"/>
                  </a:cubicBezTo>
                  <a:cubicBezTo>
                    <a:pt x="11430" y="229870"/>
                    <a:pt x="5080" y="218440"/>
                    <a:pt x="2540" y="205740"/>
                  </a:cubicBezTo>
                  <a:cubicBezTo>
                    <a:pt x="0" y="190500"/>
                    <a:pt x="2540" y="166370"/>
                    <a:pt x="10160" y="151130"/>
                  </a:cubicBezTo>
                  <a:cubicBezTo>
                    <a:pt x="19050" y="135890"/>
                    <a:pt x="38100" y="121920"/>
                    <a:pt x="52070" y="115570"/>
                  </a:cubicBezTo>
                  <a:cubicBezTo>
                    <a:pt x="64770" y="110490"/>
                    <a:pt x="90170" y="111760"/>
                    <a:pt x="90170" y="111760"/>
                  </a:cubicBezTo>
                </a:path>
              </a:pathLst>
            </a:custGeom>
            <a:solidFill>
              <a:srgbClr val="E7191F"/>
            </a:solidFill>
            <a:ln cap="sq">
              <a:noFill/>
              <a:prstDash val="solid"/>
              <a:miter/>
            </a:ln>
          </p:spPr>
        </p:sp>
      </p:grpSp>
      <p:grpSp>
        <p:nvGrpSpPr>
          <p:cNvPr name="Group 7" id="7"/>
          <p:cNvGrpSpPr/>
          <p:nvPr/>
        </p:nvGrpSpPr>
        <p:grpSpPr>
          <a:xfrm rot="0">
            <a:off x="8773993" y="3677194"/>
            <a:ext cx="1051560" cy="247650"/>
            <a:chOff x="0" y="0"/>
            <a:chExt cx="1402080" cy="330200"/>
          </a:xfrm>
        </p:grpSpPr>
        <p:sp>
          <p:nvSpPr>
            <p:cNvPr name="Freeform 8" id="8"/>
            <p:cNvSpPr/>
            <p:nvPr/>
          </p:nvSpPr>
          <p:spPr>
            <a:xfrm flipH="false" flipV="false" rot="0">
              <a:off x="49530" y="43180"/>
              <a:ext cx="1301750" cy="252730"/>
            </a:xfrm>
            <a:custGeom>
              <a:avLst/>
              <a:gdLst/>
              <a:ahLst/>
              <a:cxnLst/>
              <a:rect r="r" b="b" t="t" l="l"/>
              <a:pathLst>
                <a:path h="252730" w="1301750">
                  <a:moveTo>
                    <a:pt x="63500" y="35560"/>
                  </a:moveTo>
                  <a:cubicBezTo>
                    <a:pt x="306070" y="6350"/>
                    <a:pt x="439420" y="0"/>
                    <a:pt x="551180" y="7620"/>
                  </a:cubicBezTo>
                  <a:cubicBezTo>
                    <a:pt x="661670" y="16510"/>
                    <a:pt x="767080" y="53340"/>
                    <a:pt x="880110" y="63500"/>
                  </a:cubicBezTo>
                  <a:cubicBezTo>
                    <a:pt x="998220" y="74930"/>
                    <a:pt x="1181100" y="48260"/>
                    <a:pt x="1242060" y="69850"/>
                  </a:cubicBezTo>
                  <a:cubicBezTo>
                    <a:pt x="1266190" y="77470"/>
                    <a:pt x="1276350" y="88900"/>
                    <a:pt x="1286510" y="102870"/>
                  </a:cubicBezTo>
                  <a:cubicBezTo>
                    <a:pt x="1296670" y="116840"/>
                    <a:pt x="1301750" y="138430"/>
                    <a:pt x="1300480" y="156210"/>
                  </a:cubicBezTo>
                  <a:cubicBezTo>
                    <a:pt x="1300480" y="172720"/>
                    <a:pt x="1291590" y="194310"/>
                    <a:pt x="1280160" y="207010"/>
                  </a:cubicBezTo>
                  <a:cubicBezTo>
                    <a:pt x="1270000" y="219710"/>
                    <a:pt x="1252220" y="232410"/>
                    <a:pt x="1233170" y="234950"/>
                  </a:cubicBezTo>
                  <a:cubicBezTo>
                    <a:pt x="1211580" y="238760"/>
                    <a:pt x="1173480" y="227330"/>
                    <a:pt x="1155700" y="213360"/>
                  </a:cubicBezTo>
                  <a:cubicBezTo>
                    <a:pt x="1141730" y="201930"/>
                    <a:pt x="1131570" y="184150"/>
                    <a:pt x="1130300" y="165100"/>
                  </a:cubicBezTo>
                  <a:cubicBezTo>
                    <a:pt x="1127760" y="142240"/>
                    <a:pt x="1137920" y="105410"/>
                    <a:pt x="1155700" y="88900"/>
                  </a:cubicBezTo>
                  <a:cubicBezTo>
                    <a:pt x="1173480" y="72390"/>
                    <a:pt x="1211580" y="63500"/>
                    <a:pt x="1233170" y="67310"/>
                  </a:cubicBezTo>
                  <a:cubicBezTo>
                    <a:pt x="1252220" y="69850"/>
                    <a:pt x="1270000" y="82550"/>
                    <a:pt x="1280160" y="95250"/>
                  </a:cubicBezTo>
                  <a:cubicBezTo>
                    <a:pt x="1291590" y="109220"/>
                    <a:pt x="1300480" y="129540"/>
                    <a:pt x="1300480" y="146050"/>
                  </a:cubicBezTo>
                  <a:cubicBezTo>
                    <a:pt x="1301750" y="163830"/>
                    <a:pt x="1296670" y="185420"/>
                    <a:pt x="1286510" y="199390"/>
                  </a:cubicBezTo>
                  <a:cubicBezTo>
                    <a:pt x="1276350" y="214630"/>
                    <a:pt x="1266190" y="224790"/>
                    <a:pt x="1242060" y="232410"/>
                  </a:cubicBezTo>
                  <a:cubicBezTo>
                    <a:pt x="1184910" y="252730"/>
                    <a:pt x="985520" y="237490"/>
                    <a:pt x="909320" y="234950"/>
                  </a:cubicBezTo>
                  <a:cubicBezTo>
                    <a:pt x="869950" y="234950"/>
                    <a:pt x="855980" y="234950"/>
                    <a:pt x="820420" y="229870"/>
                  </a:cubicBezTo>
                  <a:cubicBezTo>
                    <a:pt x="763270" y="220980"/>
                    <a:pt x="684530" y="186690"/>
                    <a:pt x="603250" y="176530"/>
                  </a:cubicBezTo>
                  <a:cubicBezTo>
                    <a:pt x="500380" y="163830"/>
                    <a:pt x="351790" y="170180"/>
                    <a:pt x="252730" y="172720"/>
                  </a:cubicBezTo>
                  <a:cubicBezTo>
                    <a:pt x="177800" y="175260"/>
                    <a:pt x="97790" y="199390"/>
                    <a:pt x="57150" y="187960"/>
                  </a:cubicBezTo>
                  <a:cubicBezTo>
                    <a:pt x="35560" y="180340"/>
                    <a:pt x="21590" y="168910"/>
                    <a:pt x="12700" y="153670"/>
                  </a:cubicBezTo>
                  <a:cubicBezTo>
                    <a:pt x="3810" y="138430"/>
                    <a:pt x="0" y="115570"/>
                    <a:pt x="1270" y="99060"/>
                  </a:cubicBezTo>
                  <a:cubicBezTo>
                    <a:pt x="2540" y="86360"/>
                    <a:pt x="7620" y="74930"/>
                    <a:pt x="16510" y="64770"/>
                  </a:cubicBezTo>
                  <a:cubicBezTo>
                    <a:pt x="26670" y="52070"/>
                    <a:pt x="63500" y="35560"/>
                    <a:pt x="63500" y="35560"/>
                  </a:cubicBezTo>
                </a:path>
              </a:pathLst>
            </a:custGeom>
            <a:solidFill>
              <a:srgbClr val="E7191F"/>
            </a:solidFill>
            <a:ln cap="sq">
              <a:noFill/>
              <a:prstDash val="solid"/>
              <a:miter/>
            </a:ln>
          </p:spPr>
        </p:sp>
      </p:grpSp>
      <p:grpSp>
        <p:nvGrpSpPr>
          <p:cNvPr name="Group 9" id="9"/>
          <p:cNvGrpSpPr/>
          <p:nvPr/>
        </p:nvGrpSpPr>
        <p:grpSpPr>
          <a:xfrm rot="0">
            <a:off x="8730178" y="3059974"/>
            <a:ext cx="1109662" cy="219075"/>
            <a:chOff x="0" y="0"/>
            <a:chExt cx="1479550" cy="292100"/>
          </a:xfrm>
        </p:grpSpPr>
        <p:sp>
          <p:nvSpPr>
            <p:cNvPr name="Freeform 10" id="10"/>
            <p:cNvSpPr/>
            <p:nvPr/>
          </p:nvSpPr>
          <p:spPr>
            <a:xfrm flipH="false" flipV="false" rot="0">
              <a:off x="48260" y="54610"/>
              <a:ext cx="1380490" cy="200660"/>
            </a:xfrm>
            <a:custGeom>
              <a:avLst/>
              <a:gdLst/>
              <a:ahLst/>
              <a:cxnLst/>
              <a:rect r="r" b="b" t="t" l="l"/>
              <a:pathLst>
                <a:path h="200660" w="1380490">
                  <a:moveTo>
                    <a:pt x="80010" y="2540"/>
                  </a:moveTo>
                  <a:cubicBezTo>
                    <a:pt x="986790" y="0"/>
                    <a:pt x="990600" y="8890"/>
                    <a:pt x="1023620" y="12700"/>
                  </a:cubicBezTo>
                  <a:cubicBezTo>
                    <a:pt x="1087120" y="20320"/>
                    <a:pt x="1239520" y="6350"/>
                    <a:pt x="1294130" y="15240"/>
                  </a:cubicBezTo>
                  <a:cubicBezTo>
                    <a:pt x="1318260" y="20320"/>
                    <a:pt x="1332230" y="20320"/>
                    <a:pt x="1346200" y="33020"/>
                  </a:cubicBezTo>
                  <a:cubicBezTo>
                    <a:pt x="1362710" y="48260"/>
                    <a:pt x="1379220" y="83820"/>
                    <a:pt x="1379220" y="105410"/>
                  </a:cubicBezTo>
                  <a:cubicBezTo>
                    <a:pt x="1380490" y="124460"/>
                    <a:pt x="1372870" y="143510"/>
                    <a:pt x="1358900" y="156210"/>
                  </a:cubicBezTo>
                  <a:cubicBezTo>
                    <a:pt x="1343660" y="172720"/>
                    <a:pt x="1306830" y="186690"/>
                    <a:pt x="1285240" y="186690"/>
                  </a:cubicBezTo>
                  <a:cubicBezTo>
                    <a:pt x="1266190" y="185420"/>
                    <a:pt x="1247140" y="176530"/>
                    <a:pt x="1235710" y="162560"/>
                  </a:cubicBezTo>
                  <a:cubicBezTo>
                    <a:pt x="1220470" y="146050"/>
                    <a:pt x="1207770" y="109220"/>
                    <a:pt x="1210310" y="87630"/>
                  </a:cubicBezTo>
                  <a:cubicBezTo>
                    <a:pt x="1211580" y="68580"/>
                    <a:pt x="1221740" y="50800"/>
                    <a:pt x="1235710" y="39370"/>
                  </a:cubicBezTo>
                  <a:cubicBezTo>
                    <a:pt x="1252220" y="25400"/>
                    <a:pt x="1290320" y="15240"/>
                    <a:pt x="1313180" y="17780"/>
                  </a:cubicBezTo>
                  <a:cubicBezTo>
                    <a:pt x="1330960" y="20320"/>
                    <a:pt x="1348740" y="33020"/>
                    <a:pt x="1358900" y="45720"/>
                  </a:cubicBezTo>
                  <a:cubicBezTo>
                    <a:pt x="1370330" y="58420"/>
                    <a:pt x="1379220" y="78740"/>
                    <a:pt x="1379220" y="96520"/>
                  </a:cubicBezTo>
                  <a:cubicBezTo>
                    <a:pt x="1380490" y="114300"/>
                    <a:pt x="1376680" y="134620"/>
                    <a:pt x="1365250" y="148590"/>
                  </a:cubicBezTo>
                  <a:cubicBezTo>
                    <a:pt x="1351280" y="166370"/>
                    <a:pt x="1327150" y="179070"/>
                    <a:pt x="1294130" y="186690"/>
                  </a:cubicBezTo>
                  <a:cubicBezTo>
                    <a:pt x="1235710" y="200660"/>
                    <a:pt x="1097280" y="191770"/>
                    <a:pt x="1032510" y="185420"/>
                  </a:cubicBezTo>
                  <a:cubicBezTo>
                    <a:pt x="994410" y="180340"/>
                    <a:pt x="989330" y="171450"/>
                    <a:pt x="943610" y="166370"/>
                  </a:cubicBezTo>
                  <a:cubicBezTo>
                    <a:pt x="801370" y="151130"/>
                    <a:pt x="168910" y="191770"/>
                    <a:pt x="60960" y="157480"/>
                  </a:cubicBezTo>
                  <a:cubicBezTo>
                    <a:pt x="34290" y="149860"/>
                    <a:pt x="25400" y="140970"/>
                    <a:pt x="15240" y="125730"/>
                  </a:cubicBezTo>
                  <a:cubicBezTo>
                    <a:pt x="5080" y="111760"/>
                    <a:pt x="0" y="88900"/>
                    <a:pt x="2540" y="72390"/>
                  </a:cubicBezTo>
                  <a:cubicBezTo>
                    <a:pt x="3810" y="54610"/>
                    <a:pt x="15240" y="34290"/>
                    <a:pt x="27940" y="22860"/>
                  </a:cubicBezTo>
                  <a:cubicBezTo>
                    <a:pt x="40640" y="11430"/>
                    <a:pt x="80010" y="2540"/>
                    <a:pt x="80010" y="2540"/>
                  </a:cubicBezTo>
                </a:path>
              </a:pathLst>
            </a:custGeom>
            <a:solidFill>
              <a:srgbClr val="E7191F"/>
            </a:solidFill>
            <a:ln cap="sq">
              <a:noFill/>
              <a:prstDash val="solid"/>
              <a:miter/>
            </a:ln>
          </p:spPr>
        </p:sp>
      </p:grpSp>
      <p:grpSp>
        <p:nvGrpSpPr>
          <p:cNvPr name="Group 11" id="11"/>
          <p:cNvGrpSpPr/>
          <p:nvPr/>
        </p:nvGrpSpPr>
        <p:grpSpPr>
          <a:xfrm rot="0">
            <a:off x="8773993" y="4265839"/>
            <a:ext cx="1122045" cy="228600"/>
            <a:chOff x="0" y="0"/>
            <a:chExt cx="1496060" cy="304800"/>
          </a:xfrm>
        </p:grpSpPr>
        <p:sp>
          <p:nvSpPr>
            <p:cNvPr name="Freeform 12" id="12"/>
            <p:cNvSpPr/>
            <p:nvPr/>
          </p:nvSpPr>
          <p:spPr>
            <a:xfrm flipH="false" flipV="false" rot="0">
              <a:off x="49530" y="45720"/>
              <a:ext cx="1398270" cy="214630"/>
            </a:xfrm>
            <a:custGeom>
              <a:avLst/>
              <a:gdLst/>
              <a:ahLst/>
              <a:cxnLst/>
              <a:rect r="r" b="b" t="t" l="l"/>
              <a:pathLst>
                <a:path h="214630" w="1398270">
                  <a:moveTo>
                    <a:pt x="78740" y="49530"/>
                  </a:moveTo>
                  <a:cubicBezTo>
                    <a:pt x="1174750" y="19050"/>
                    <a:pt x="1259840" y="0"/>
                    <a:pt x="1310640" y="5080"/>
                  </a:cubicBezTo>
                  <a:cubicBezTo>
                    <a:pt x="1333500" y="7620"/>
                    <a:pt x="1347470" y="8890"/>
                    <a:pt x="1361440" y="20320"/>
                  </a:cubicBezTo>
                  <a:cubicBezTo>
                    <a:pt x="1377950" y="34290"/>
                    <a:pt x="1394460" y="68580"/>
                    <a:pt x="1395730" y="90170"/>
                  </a:cubicBezTo>
                  <a:cubicBezTo>
                    <a:pt x="1397000" y="107950"/>
                    <a:pt x="1390650" y="127000"/>
                    <a:pt x="1377950" y="139700"/>
                  </a:cubicBezTo>
                  <a:cubicBezTo>
                    <a:pt x="1362710" y="156210"/>
                    <a:pt x="1328420" y="171450"/>
                    <a:pt x="1306830" y="171450"/>
                  </a:cubicBezTo>
                  <a:cubicBezTo>
                    <a:pt x="1289050" y="171450"/>
                    <a:pt x="1270000" y="163830"/>
                    <a:pt x="1257300" y="151130"/>
                  </a:cubicBezTo>
                  <a:cubicBezTo>
                    <a:pt x="1242060" y="134620"/>
                    <a:pt x="1226820" y="100330"/>
                    <a:pt x="1230630" y="77470"/>
                  </a:cubicBezTo>
                  <a:cubicBezTo>
                    <a:pt x="1233170" y="54610"/>
                    <a:pt x="1254760" y="24130"/>
                    <a:pt x="1275080" y="13970"/>
                  </a:cubicBezTo>
                  <a:cubicBezTo>
                    <a:pt x="1295400" y="3810"/>
                    <a:pt x="1333500" y="6350"/>
                    <a:pt x="1353820" y="15240"/>
                  </a:cubicBezTo>
                  <a:cubicBezTo>
                    <a:pt x="1370330" y="22860"/>
                    <a:pt x="1383030" y="39370"/>
                    <a:pt x="1389380" y="54610"/>
                  </a:cubicBezTo>
                  <a:cubicBezTo>
                    <a:pt x="1395730" y="69850"/>
                    <a:pt x="1398270" y="91440"/>
                    <a:pt x="1393190" y="107950"/>
                  </a:cubicBezTo>
                  <a:cubicBezTo>
                    <a:pt x="1389380" y="124460"/>
                    <a:pt x="1377950" y="142240"/>
                    <a:pt x="1365250" y="152400"/>
                  </a:cubicBezTo>
                  <a:cubicBezTo>
                    <a:pt x="1352550" y="163830"/>
                    <a:pt x="1337310" y="166370"/>
                    <a:pt x="1315720" y="171450"/>
                  </a:cubicBezTo>
                  <a:cubicBezTo>
                    <a:pt x="1273810" y="181610"/>
                    <a:pt x="1209040" y="186690"/>
                    <a:pt x="1131570" y="190500"/>
                  </a:cubicBezTo>
                  <a:cubicBezTo>
                    <a:pt x="995680" y="198120"/>
                    <a:pt x="717550" y="184150"/>
                    <a:pt x="574040" y="189230"/>
                  </a:cubicBezTo>
                  <a:cubicBezTo>
                    <a:pt x="481330" y="193040"/>
                    <a:pt x="427990" y="205740"/>
                    <a:pt x="347980" y="207010"/>
                  </a:cubicBezTo>
                  <a:cubicBezTo>
                    <a:pt x="254000" y="209550"/>
                    <a:pt x="88900" y="214630"/>
                    <a:pt x="43180" y="196850"/>
                  </a:cubicBezTo>
                  <a:cubicBezTo>
                    <a:pt x="26670" y="190500"/>
                    <a:pt x="21590" y="182880"/>
                    <a:pt x="15240" y="171450"/>
                  </a:cubicBezTo>
                  <a:cubicBezTo>
                    <a:pt x="6350" y="158750"/>
                    <a:pt x="0" y="134620"/>
                    <a:pt x="1270" y="118110"/>
                  </a:cubicBezTo>
                  <a:cubicBezTo>
                    <a:pt x="3810" y="100330"/>
                    <a:pt x="13970" y="80010"/>
                    <a:pt x="27940" y="68580"/>
                  </a:cubicBezTo>
                  <a:cubicBezTo>
                    <a:pt x="40640" y="57150"/>
                    <a:pt x="78740" y="49530"/>
                    <a:pt x="78740" y="49530"/>
                  </a:cubicBezTo>
                </a:path>
              </a:pathLst>
            </a:custGeom>
            <a:solidFill>
              <a:srgbClr val="E7191F"/>
            </a:solidFill>
            <a:ln cap="sq">
              <a:noFill/>
              <a:prstDash val="solid"/>
              <a:miter/>
            </a:ln>
          </p:spPr>
        </p:sp>
      </p:grpSp>
      <p:grpSp>
        <p:nvGrpSpPr>
          <p:cNvPr name="Group 13" id="13"/>
          <p:cNvGrpSpPr/>
          <p:nvPr/>
        </p:nvGrpSpPr>
        <p:grpSpPr>
          <a:xfrm rot="0">
            <a:off x="8714938" y="4558256"/>
            <a:ext cx="1123950" cy="219075"/>
            <a:chOff x="0" y="0"/>
            <a:chExt cx="1498600" cy="292100"/>
          </a:xfrm>
        </p:grpSpPr>
        <p:sp>
          <p:nvSpPr>
            <p:cNvPr name="Freeform 14" id="14"/>
            <p:cNvSpPr/>
            <p:nvPr/>
          </p:nvSpPr>
          <p:spPr>
            <a:xfrm flipH="false" flipV="false" rot="0">
              <a:off x="49530" y="54610"/>
              <a:ext cx="1400810" cy="196850"/>
            </a:xfrm>
            <a:custGeom>
              <a:avLst/>
              <a:gdLst/>
              <a:ahLst/>
              <a:cxnLst/>
              <a:rect r="r" b="b" t="t" l="l"/>
              <a:pathLst>
                <a:path h="196850" w="1400810">
                  <a:moveTo>
                    <a:pt x="80010" y="2540"/>
                  </a:moveTo>
                  <a:cubicBezTo>
                    <a:pt x="1245870" y="0"/>
                    <a:pt x="1266190" y="3810"/>
                    <a:pt x="1297940" y="11430"/>
                  </a:cubicBezTo>
                  <a:cubicBezTo>
                    <a:pt x="1327150" y="20320"/>
                    <a:pt x="1360170" y="27940"/>
                    <a:pt x="1376680" y="43180"/>
                  </a:cubicBezTo>
                  <a:cubicBezTo>
                    <a:pt x="1390650" y="57150"/>
                    <a:pt x="1397000" y="76200"/>
                    <a:pt x="1398270" y="93980"/>
                  </a:cubicBezTo>
                  <a:cubicBezTo>
                    <a:pt x="1399540" y="110490"/>
                    <a:pt x="1395730" y="132080"/>
                    <a:pt x="1385570" y="147320"/>
                  </a:cubicBezTo>
                  <a:cubicBezTo>
                    <a:pt x="1371600" y="165100"/>
                    <a:pt x="1338580" y="185420"/>
                    <a:pt x="1315720" y="186690"/>
                  </a:cubicBezTo>
                  <a:cubicBezTo>
                    <a:pt x="1291590" y="186690"/>
                    <a:pt x="1258570" y="167640"/>
                    <a:pt x="1243330" y="151130"/>
                  </a:cubicBezTo>
                  <a:cubicBezTo>
                    <a:pt x="1231900" y="137160"/>
                    <a:pt x="1226820" y="115570"/>
                    <a:pt x="1228090" y="97790"/>
                  </a:cubicBezTo>
                  <a:cubicBezTo>
                    <a:pt x="1228090" y="81280"/>
                    <a:pt x="1234440" y="60960"/>
                    <a:pt x="1247140" y="46990"/>
                  </a:cubicBezTo>
                  <a:cubicBezTo>
                    <a:pt x="1262380" y="30480"/>
                    <a:pt x="1296670" y="13970"/>
                    <a:pt x="1320800" y="15240"/>
                  </a:cubicBezTo>
                  <a:cubicBezTo>
                    <a:pt x="1343660" y="17780"/>
                    <a:pt x="1375410" y="40640"/>
                    <a:pt x="1388110" y="58420"/>
                  </a:cubicBezTo>
                  <a:cubicBezTo>
                    <a:pt x="1398270" y="73660"/>
                    <a:pt x="1400810" y="95250"/>
                    <a:pt x="1398270" y="113030"/>
                  </a:cubicBezTo>
                  <a:cubicBezTo>
                    <a:pt x="1395730" y="129540"/>
                    <a:pt x="1385570" y="148590"/>
                    <a:pt x="1374140" y="161290"/>
                  </a:cubicBezTo>
                  <a:cubicBezTo>
                    <a:pt x="1361440" y="173990"/>
                    <a:pt x="1346200" y="181610"/>
                    <a:pt x="1324610" y="185420"/>
                  </a:cubicBezTo>
                  <a:cubicBezTo>
                    <a:pt x="1291590" y="190500"/>
                    <a:pt x="1258570" y="171450"/>
                    <a:pt x="1191260" y="166370"/>
                  </a:cubicBezTo>
                  <a:cubicBezTo>
                    <a:pt x="999490" y="151130"/>
                    <a:pt x="185420" y="196850"/>
                    <a:pt x="60960" y="157480"/>
                  </a:cubicBezTo>
                  <a:cubicBezTo>
                    <a:pt x="33020" y="148590"/>
                    <a:pt x="25400" y="139700"/>
                    <a:pt x="15240" y="125730"/>
                  </a:cubicBezTo>
                  <a:cubicBezTo>
                    <a:pt x="5080" y="111760"/>
                    <a:pt x="0" y="88900"/>
                    <a:pt x="1270" y="71120"/>
                  </a:cubicBezTo>
                  <a:cubicBezTo>
                    <a:pt x="3810" y="54610"/>
                    <a:pt x="15240" y="34290"/>
                    <a:pt x="27940" y="22860"/>
                  </a:cubicBezTo>
                  <a:cubicBezTo>
                    <a:pt x="40640" y="11430"/>
                    <a:pt x="80010" y="2540"/>
                    <a:pt x="80010" y="2540"/>
                  </a:cubicBezTo>
                </a:path>
              </a:pathLst>
            </a:custGeom>
            <a:solidFill>
              <a:srgbClr val="E7191F"/>
            </a:solidFill>
            <a:ln cap="sq">
              <a:noFill/>
              <a:prstDash val="solid"/>
              <a:miter/>
            </a:ln>
          </p:spPr>
        </p:sp>
      </p:grpSp>
      <p:grpSp>
        <p:nvGrpSpPr>
          <p:cNvPr name="Group 15" id="15"/>
          <p:cNvGrpSpPr/>
          <p:nvPr/>
        </p:nvGrpSpPr>
        <p:grpSpPr>
          <a:xfrm rot="0">
            <a:off x="8935918" y="4896394"/>
            <a:ext cx="845820" cy="204788"/>
            <a:chOff x="0" y="0"/>
            <a:chExt cx="1127760" cy="273050"/>
          </a:xfrm>
        </p:grpSpPr>
        <p:sp>
          <p:nvSpPr>
            <p:cNvPr name="Freeform 16" id="16"/>
            <p:cNvSpPr/>
            <p:nvPr/>
          </p:nvSpPr>
          <p:spPr>
            <a:xfrm flipH="false" flipV="false" rot="0">
              <a:off x="48260" y="46990"/>
              <a:ext cx="1028700" cy="205740"/>
            </a:xfrm>
            <a:custGeom>
              <a:avLst/>
              <a:gdLst/>
              <a:ahLst/>
              <a:cxnLst/>
              <a:rect r="r" b="b" t="t" l="l"/>
              <a:pathLst>
                <a:path h="205740" w="1028700">
                  <a:moveTo>
                    <a:pt x="80010" y="10160"/>
                  </a:moveTo>
                  <a:cubicBezTo>
                    <a:pt x="995680" y="15240"/>
                    <a:pt x="1003300" y="25400"/>
                    <a:pt x="1013460" y="39370"/>
                  </a:cubicBezTo>
                  <a:cubicBezTo>
                    <a:pt x="1022350" y="54610"/>
                    <a:pt x="1028700" y="76200"/>
                    <a:pt x="1027430" y="92710"/>
                  </a:cubicBezTo>
                  <a:cubicBezTo>
                    <a:pt x="1027430" y="110490"/>
                    <a:pt x="1021080" y="130810"/>
                    <a:pt x="1007110" y="144780"/>
                  </a:cubicBezTo>
                  <a:cubicBezTo>
                    <a:pt x="991870" y="160020"/>
                    <a:pt x="956310" y="176530"/>
                    <a:pt x="932180" y="173990"/>
                  </a:cubicBezTo>
                  <a:cubicBezTo>
                    <a:pt x="908050" y="171450"/>
                    <a:pt x="877570" y="147320"/>
                    <a:pt x="864870" y="128270"/>
                  </a:cubicBezTo>
                  <a:cubicBezTo>
                    <a:pt x="854710" y="113030"/>
                    <a:pt x="852170" y="92710"/>
                    <a:pt x="855980" y="74930"/>
                  </a:cubicBezTo>
                  <a:cubicBezTo>
                    <a:pt x="862330" y="52070"/>
                    <a:pt x="885190" y="21590"/>
                    <a:pt x="905510" y="10160"/>
                  </a:cubicBezTo>
                  <a:cubicBezTo>
                    <a:pt x="922020" y="1270"/>
                    <a:pt x="943610" y="0"/>
                    <a:pt x="960120" y="3810"/>
                  </a:cubicBezTo>
                  <a:cubicBezTo>
                    <a:pt x="976630" y="7620"/>
                    <a:pt x="995680" y="19050"/>
                    <a:pt x="1007110" y="33020"/>
                  </a:cubicBezTo>
                  <a:cubicBezTo>
                    <a:pt x="1018540" y="45720"/>
                    <a:pt x="1027430" y="66040"/>
                    <a:pt x="1027430" y="83820"/>
                  </a:cubicBezTo>
                  <a:cubicBezTo>
                    <a:pt x="1028700" y="101600"/>
                    <a:pt x="1024890" y="121920"/>
                    <a:pt x="1013460" y="137160"/>
                  </a:cubicBezTo>
                  <a:cubicBezTo>
                    <a:pt x="999490" y="153670"/>
                    <a:pt x="980440" y="165100"/>
                    <a:pt x="941070" y="175260"/>
                  </a:cubicBezTo>
                  <a:cubicBezTo>
                    <a:pt x="812800" y="205740"/>
                    <a:pt x="168910" y="198120"/>
                    <a:pt x="60960" y="165100"/>
                  </a:cubicBezTo>
                  <a:cubicBezTo>
                    <a:pt x="34290" y="156210"/>
                    <a:pt x="25400" y="147320"/>
                    <a:pt x="15240" y="133350"/>
                  </a:cubicBezTo>
                  <a:cubicBezTo>
                    <a:pt x="5080" y="118110"/>
                    <a:pt x="0" y="96520"/>
                    <a:pt x="2540" y="78740"/>
                  </a:cubicBezTo>
                  <a:cubicBezTo>
                    <a:pt x="3810" y="62230"/>
                    <a:pt x="15240" y="40640"/>
                    <a:pt x="27940" y="29210"/>
                  </a:cubicBezTo>
                  <a:cubicBezTo>
                    <a:pt x="40640" y="17780"/>
                    <a:pt x="80010" y="10160"/>
                    <a:pt x="80010" y="10160"/>
                  </a:cubicBezTo>
                </a:path>
              </a:pathLst>
            </a:custGeom>
            <a:solidFill>
              <a:srgbClr val="E7191F"/>
            </a:solidFill>
            <a:ln cap="sq">
              <a:noFill/>
              <a:prstDash val="solid"/>
              <a:miter/>
            </a:ln>
          </p:spPr>
        </p:sp>
      </p:grpSp>
      <p:grpSp>
        <p:nvGrpSpPr>
          <p:cNvPr name="Group 17" id="17"/>
          <p:cNvGrpSpPr/>
          <p:nvPr/>
        </p:nvGrpSpPr>
        <p:grpSpPr>
          <a:xfrm rot="0">
            <a:off x="8950206" y="5190716"/>
            <a:ext cx="845820" cy="203835"/>
            <a:chOff x="0" y="0"/>
            <a:chExt cx="1127760" cy="271780"/>
          </a:xfrm>
        </p:grpSpPr>
        <p:sp>
          <p:nvSpPr>
            <p:cNvPr name="Freeform 18" id="18"/>
            <p:cNvSpPr/>
            <p:nvPr/>
          </p:nvSpPr>
          <p:spPr>
            <a:xfrm flipH="false" flipV="false" rot="0">
              <a:off x="48260" y="46990"/>
              <a:ext cx="1028700" cy="204470"/>
            </a:xfrm>
            <a:custGeom>
              <a:avLst/>
              <a:gdLst/>
              <a:ahLst/>
              <a:cxnLst/>
              <a:rect r="r" b="b" t="t" l="l"/>
              <a:pathLst>
                <a:path h="204470" w="1028700">
                  <a:moveTo>
                    <a:pt x="80010" y="8890"/>
                  </a:moveTo>
                  <a:cubicBezTo>
                    <a:pt x="995680" y="15240"/>
                    <a:pt x="1003300" y="25400"/>
                    <a:pt x="1013460" y="39370"/>
                  </a:cubicBezTo>
                  <a:cubicBezTo>
                    <a:pt x="1022350" y="53340"/>
                    <a:pt x="1028700" y="74930"/>
                    <a:pt x="1027430" y="92710"/>
                  </a:cubicBezTo>
                  <a:cubicBezTo>
                    <a:pt x="1027430" y="109220"/>
                    <a:pt x="1021080" y="129540"/>
                    <a:pt x="1007110" y="143510"/>
                  </a:cubicBezTo>
                  <a:cubicBezTo>
                    <a:pt x="991870" y="158750"/>
                    <a:pt x="955040" y="173990"/>
                    <a:pt x="932180" y="172720"/>
                  </a:cubicBezTo>
                  <a:cubicBezTo>
                    <a:pt x="914400" y="172720"/>
                    <a:pt x="895350" y="163830"/>
                    <a:pt x="882650" y="149860"/>
                  </a:cubicBezTo>
                  <a:cubicBezTo>
                    <a:pt x="868680" y="133350"/>
                    <a:pt x="855980" y="95250"/>
                    <a:pt x="857250" y="73660"/>
                  </a:cubicBezTo>
                  <a:cubicBezTo>
                    <a:pt x="858520" y="55880"/>
                    <a:pt x="868680" y="36830"/>
                    <a:pt x="882650" y="25400"/>
                  </a:cubicBezTo>
                  <a:cubicBezTo>
                    <a:pt x="900430" y="11430"/>
                    <a:pt x="938530" y="0"/>
                    <a:pt x="960120" y="3810"/>
                  </a:cubicBezTo>
                  <a:cubicBezTo>
                    <a:pt x="979170" y="6350"/>
                    <a:pt x="996950" y="19050"/>
                    <a:pt x="1007110" y="31750"/>
                  </a:cubicBezTo>
                  <a:cubicBezTo>
                    <a:pt x="1018540" y="45720"/>
                    <a:pt x="1027430" y="66040"/>
                    <a:pt x="1027430" y="82550"/>
                  </a:cubicBezTo>
                  <a:cubicBezTo>
                    <a:pt x="1028700" y="100330"/>
                    <a:pt x="1024890" y="121920"/>
                    <a:pt x="1013460" y="135890"/>
                  </a:cubicBezTo>
                  <a:cubicBezTo>
                    <a:pt x="999490" y="153670"/>
                    <a:pt x="980440" y="163830"/>
                    <a:pt x="942340" y="173990"/>
                  </a:cubicBezTo>
                  <a:cubicBezTo>
                    <a:pt x="814070" y="204470"/>
                    <a:pt x="168910" y="198120"/>
                    <a:pt x="62230" y="163830"/>
                  </a:cubicBezTo>
                  <a:cubicBezTo>
                    <a:pt x="34290" y="154940"/>
                    <a:pt x="25400" y="146050"/>
                    <a:pt x="16510" y="132080"/>
                  </a:cubicBezTo>
                  <a:cubicBezTo>
                    <a:pt x="6350" y="118110"/>
                    <a:pt x="0" y="95250"/>
                    <a:pt x="2540" y="77470"/>
                  </a:cubicBezTo>
                  <a:cubicBezTo>
                    <a:pt x="5080" y="60960"/>
                    <a:pt x="15240" y="40640"/>
                    <a:pt x="27940" y="29210"/>
                  </a:cubicBezTo>
                  <a:cubicBezTo>
                    <a:pt x="41910" y="17780"/>
                    <a:pt x="80010" y="8890"/>
                    <a:pt x="80010" y="8890"/>
                  </a:cubicBezTo>
                </a:path>
              </a:pathLst>
            </a:custGeom>
            <a:solidFill>
              <a:srgbClr val="E7191F"/>
            </a:solidFill>
            <a:ln cap="sq">
              <a:noFill/>
              <a:prstDash val="solid"/>
              <a:miter/>
            </a:ln>
          </p:spPr>
        </p:sp>
      </p:grpSp>
      <p:grpSp>
        <p:nvGrpSpPr>
          <p:cNvPr name="Group 19" id="19"/>
          <p:cNvGrpSpPr/>
          <p:nvPr/>
        </p:nvGrpSpPr>
        <p:grpSpPr>
          <a:xfrm rot="0">
            <a:off x="8745418" y="5749834"/>
            <a:ext cx="1138238" cy="255270"/>
            <a:chOff x="0" y="0"/>
            <a:chExt cx="1517650" cy="340360"/>
          </a:xfrm>
        </p:grpSpPr>
        <p:sp>
          <p:nvSpPr>
            <p:cNvPr name="Freeform 20" id="20"/>
            <p:cNvSpPr/>
            <p:nvPr/>
          </p:nvSpPr>
          <p:spPr>
            <a:xfrm flipH="false" flipV="false" rot="0">
              <a:off x="46990" y="33020"/>
              <a:ext cx="1422400" cy="257810"/>
            </a:xfrm>
            <a:custGeom>
              <a:avLst/>
              <a:gdLst/>
              <a:ahLst/>
              <a:cxnLst/>
              <a:rect r="r" b="b" t="t" l="l"/>
              <a:pathLst>
                <a:path h="257810" w="1422400">
                  <a:moveTo>
                    <a:pt x="55880" y="104140"/>
                  </a:moveTo>
                  <a:cubicBezTo>
                    <a:pt x="242570" y="25400"/>
                    <a:pt x="259080" y="24130"/>
                    <a:pt x="309880" y="20320"/>
                  </a:cubicBezTo>
                  <a:cubicBezTo>
                    <a:pt x="436880" y="10160"/>
                    <a:pt x="825500" y="0"/>
                    <a:pt x="984250" y="17780"/>
                  </a:cubicBezTo>
                  <a:cubicBezTo>
                    <a:pt x="1070610" y="27940"/>
                    <a:pt x="1122680" y="57150"/>
                    <a:pt x="1184910" y="66040"/>
                  </a:cubicBezTo>
                  <a:cubicBezTo>
                    <a:pt x="1238250" y="73660"/>
                    <a:pt x="1297940" y="66040"/>
                    <a:pt x="1334770" y="73660"/>
                  </a:cubicBezTo>
                  <a:cubicBezTo>
                    <a:pt x="1356360" y="77470"/>
                    <a:pt x="1372870" y="80010"/>
                    <a:pt x="1386840" y="91440"/>
                  </a:cubicBezTo>
                  <a:cubicBezTo>
                    <a:pt x="1399540" y="101600"/>
                    <a:pt x="1412240" y="120650"/>
                    <a:pt x="1417320" y="137160"/>
                  </a:cubicBezTo>
                  <a:cubicBezTo>
                    <a:pt x="1421130" y="153670"/>
                    <a:pt x="1419860" y="175260"/>
                    <a:pt x="1413510" y="191770"/>
                  </a:cubicBezTo>
                  <a:cubicBezTo>
                    <a:pt x="1407160" y="207010"/>
                    <a:pt x="1391920" y="223520"/>
                    <a:pt x="1376680" y="232410"/>
                  </a:cubicBezTo>
                  <a:cubicBezTo>
                    <a:pt x="1362710" y="241300"/>
                    <a:pt x="1341120" y="247650"/>
                    <a:pt x="1323340" y="243840"/>
                  </a:cubicBezTo>
                  <a:cubicBezTo>
                    <a:pt x="1301750" y="240030"/>
                    <a:pt x="1270000" y="217170"/>
                    <a:pt x="1257300" y="198120"/>
                  </a:cubicBezTo>
                  <a:cubicBezTo>
                    <a:pt x="1248410" y="182880"/>
                    <a:pt x="1244600" y="161290"/>
                    <a:pt x="1249680" y="143510"/>
                  </a:cubicBezTo>
                  <a:cubicBezTo>
                    <a:pt x="1254760" y="121920"/>
                    <a:pt x="1277620" y="90170"/>
                    <a:pt x="1299210" y="81280"/>
                  </a:cubicBezTo>
                  <a:cubicBezTo>
                    <a:pt x="1320800" y="71120"/>
                    <a:pt x="1358900" y="73660"/>
                    <a:pt x="1379220" y="86360"/>
                  </a:cubicBezTo>
                  <a:cubicBezTo>
                    <a:pt x="1399540" y="97790"/>
                    <a:pt x="1417320" y="133350"/>
                    <a:pt x="1419860" y="154940"/>
                  </a:cubicBezTo>
                  <a:cubicBezTo>
                    <a:pt x="1422400" y="173990"/>
                    <a:pt x="1414780" y="193040"/>
                    <a:pt x="1404620" y="208280"/>
                  </a:cubicBezTo>
                  <a:cubicBezTo>
                    <a:pt x="1394460" y="222250"/>
                    <a:pt x="1381760" y="233680"/>
                    <a:pt x="1360170" y="240030"/>
                  </a:cubicBezTo>
                  <a:cubicBezTo>
                    <a:pt x="1316990" y="254000"/>
                    <a:pt x="1219200" y="242570"/>
                    <a:pt x="1148080" y="233680"/>
                  </a:cubicBezTo>
                  <a:cubicBezTo>
                    <a:pt x="1078230" y="223520"/>
                    <a:pt x="1028700" y="195580"/>
                    <a:pt x="937260" y="185420"/>
                  </a:cubicBezTo>
                  <a:cubicBezTo>
                    <a:pt x="778510" y="166370"/>
                    <a:pt x="391160" y="148590"/>
                    <a:pt x="270510" y="177800"/>
                  </a:cubicBezTo>
                  <a:cubicBezTo>
                    <a:pt x="220980" y="190500"/>
                    <a:pt x="207010" y="217170"/>
                    <a:pt x="172720" y="229870"/>
                  </a:cubicBezTo>
                  <a:cubicBezTo>
                    <a:pt x="139700" y="242570"/>
                    <a:pt x="92710" y="257810"/>
                    <a:pt x="68580" y="255270"/>
                  </a:cubicBezTo>
                  <a:cubicBezTo>
                    <a:pt x="53340" y="255270"/>
                    <a:pt x="43180" y="250190"/>
                    <a:pt x="33020" y="241300"/>
                  </a:cubicBezTo>
                  <a:cubicBezTo>
                    <a:pt x="21590" y="231140"/>
                    <a:pt x="7620" y="210820"/>
                    <a:pt x="3810" y="194310"/>
                  </a:cubicBezTo>
                  <a:cubicBezTo>
                    <a:pt x="0" y="176530"/>
                    <a:pt x="3810" y="153670"/>
                    <a:pt x="12700" y="139700"/>
                  </a:cubicBezTo>
                  <a:cubicBezTo>
                    <a:pt x="21590" y="124460"/>
                    <a:pt x="55880" y="104140"/>
                    <a:pt x="55880" y="104140"/>
                  </a:cubicBezTo>
                </a:path>
              </a:pathLst>
            </a:custGeom>
            <a:solidFill>
              <a:srgbClr val="E7191F"/>
            </a:solidFill>
            <a:ln cap="sq">
              <a:noFill/>
              <a:prstDash val="solid"/>
              <a:miter/>
            </a:ln>
          </p:spPr>
        </p:sp>
      </p:grpSp>
      <p:grpSp>
        <p:nvGrpSpPr>
          <p:cNvPr name="Group 21" id="21"/>
          <p:cNvGrpSpPr/>
          <p:nvPr/>
        </p:nvGrpSpPr>
        <p:grpSpPr>
          <a:xfrm rot="0">
            <a:off x="8789233" y="6099401"/>
            <a:ext cx="1022032" cy="205740"/>
            <a:chOff x="0" y="0"/>
            <a:chExt cx="1362710" cy="274320"/>
          </a:xfrm>
        </p:grpSpPr>
        <p:sp>
          <p:nvSpPr>
            <p:cNvPr name="Freeform 22" id="22"/>
            <p:cNvSpPr/>
            <p:nvPr/>
          </p:nvSpPr>
          <p:spPr>
            <a:xfrm flipH="false" flipV="false" rot="0">
              <a:off x="48260" y="49530"/>
              <a:ext cx="1263650" cy="209550"/>
            </a:xfrm>
            <a:custGeom>
              <a:avLst/>
              <a:gdLst/>
              <a:ahLst/>
              <a:cxnLst/>
              <a:rect r="r" b="b" t="t" l="l"/>
              <a:pathLst>
                <a:path h="209550" w="1263650">
                  <a:moveTo>
                    <a:pt x="80010" y="8890"/>
                  </a:moveTo>
                  <a:cubicBezTo>
                    <a:pt x="1205230" y="6350"/>
                    <a:pt x="1215390" y="6350"/>
                    <a:pt x="1228090" y="19050"/>
                  </a:cubicBezTo>
                  <a:cubicBezTo>
                    <a:pt x="1244600" y="34290"/>
                    <a:pt x="1262380" y="69850"/>
                    <a:pt x="1262380" y="92710"/>
                  </a:cubicBezTo>
                  <a:cubicBezTo>
                    <a:pt x="1262380" y="110490"/>
                    <a:pt x="1254760" y="130810"/>
                    <a:pt x="1242060" y="143510"/>
                  </a:cubicBezTo>
                  <a:cubicBezTo>
                    <a:pt x="1226820" y="158750"/>
                    <a:pt x="1188720" y="173990"/>
                    <a:pt x="1167130" y="172720"/>
                  </a:cubicBezTo>
                  <a:cubicBezTo>
                    <a:pt x="1148080" y="172720"/>
                    <a:pt x="1129030" y="163830"/>
                    <a:pt x="1116330" y="149860"/>
                  </a:cubicBezTo>
                  <a:cubicBezTo>
                    <a:pt x="1102360" y="133350"/>
                    <a:pt x="1089660" y="95250"/>
                    <a:pt x="1090930" y="73660"/>
                  </a:cubicBezTo>
                  <a:cubicBezTo>
                    <a:pt x="1092200" y="54610"/>
                    <a:pt x="1102360" y="36830"/>
                    <a:pt x="1116330" y="25400"/>
                  </a:cubicBezTo>
                  <a:cubicBezTo>
                    <a:pt x="1134110" y="10160"/>
                    <a:pt x="1172210" y="0"/>
                    <a:pt x="1195070" y="3810"/>
                  </a:cubicBezTo>
                  <a:cubicBezTo>
                    <a:pt x="1212850" y="5080"/>
                    <a:pt x="1230630" y="17780"/>
                    <a:pt x="1242060" y="31750"/>
                  </a:cubicBezTo>
                  <a:cubicBezTo>
                    <a:pt x="1253490" y="44450"/>
                    <a:pt x="1261110" y="66040"/>
                    <a:pt x="1262380" y="82550"/>
                  </a:cubicBezTo>
                  <a:cubicBezTo>
                    <a:pt x="1263650" y="100330"/>
                    <a:pt x="1259840" y="121920"/>
                    <a:pt x="1247140" y="135890"/>
                  </a:cubicBezTo>
                  <a:cubicBezTo>
                    <a:pt x="1233170" y="153670"/>
                    <a:pt x="1216660" y="163830"/>
                    <a:pt x="1176020" y="173990"/>
                  </a:cubicBezTo>
                  <a:cubicBezTo>
                    <a:pt x="1027430" y="209550"/>
                    <a:pt x="184150" y="203200"/>
                    <a:pt x="60960" y="163830"/>
                  </a:cubicBezTo>
                  <a:cubicBezTo>
                    <a:pt x="33020" y="154940"/>
                    <a:pt x="25400" y="146050"/>
                    <a:pt x="15240" y="132080"/>
                  </a:cubicBezTo>
                  <a:cubicBezTo>
                    <a:pt x="5080" y="118110"/>
                    <a:pt x="0" y="95250"/>
                    <a:pt x="2540" y="77470"/>
                  </a:cubicBezTo>
                  <a:cubicBezTo>
                    <a:pt x="3810" y="60960"/>
                    <a:pt x="15240" y="40640"/>
                    <a:pt x="27940" y="29210"/>
                  </a:cubicBezTo>
                  <a:cubicBezTo>
                    <a:pt x="40640" y="17780"/>
                    <a:pt x="80010" y="8890"/>
                    <a:pt x="80010" y="8890"/>
                  </a:cubicBezTo>
                </a:path>
              </a:pathLst>
            </a:custGeom>
            <a:solidFill>
              <a:srgbClr val="E7191F"/>
            </a:solidFill>
            <a:ln cap="sq">
              <a:noFill/>
              <a:prstDash val="solid"/>
              <a:miter/>
            </a:ln>
          </p:spPr>
        </p:sp>
      </p:grpSp>
      <p:sp>
        <p:nvSpPr>
          <p:cNvPr name="Freeform 23" id="23"/>
          <p:cNvSpPr/>
          <p:nvPr/>
        </p:nvSpPr>
        <p:spPr>
          <a:xfrm flipH="false" flipV="false" rot="0">
            <a:off x="10231760" y="2270664"/>
            <a:ext cx="7914833" cy="4212734"/>
          </a:xfrm>
          <a:custGeom>
            <a:avLst/>
            <a:gdLst/>
            <a:ahLst/>
            <a:cxnLst/>
            <a:rect r="r" b="b" t="t" l="l"/>
            <a:pathLst>
              <a:path h="4212734" w="7914833">
                <a:moveTo>
                  <a:pt x="0" y="0"/>
                </a:moveTo>
                <a:lnTo>
                  <a:pt x="7914833" y="0"/>
                </a:lnTo>
                <a:lnTo>
                  <a:pt x="7914833" y="4212734"/>
                </a:lnTo>
                <a:lnTo>
                  <a:pt x="0" y="4212734"/>
                </a:lnTo>
                <a:lnTo>
                  <a:pt x="0" y="0"/>
                </a:lnTo>
                <a:close/>
              </a:path>
            </a:pathLst>
          </a:custGeom>
          <a:blipFill>
            <a:blip r:embed="rId5"/>
            <a:stretch>
              <a:fillRect l="0" t="0" r="0" b="0"/>
            </a:stretch>
          </a:blipFill>
        </p:spPr>
      </p:sp>
      <p:sp>
        <p:nvSpPr>
          <p:cNvPr name="TextBox 24" id="24"/>
          <p:cNvSpPr txBox="true"/>
          <p:nvPr/>
        </p:nvSpPr>
        <p:spPr>
          <a:xfrm rot="0">
            <a:off x="7922034" y="7715838"/>
            <a:ext cx="3184977" cy="1067435"/>
          </a:xfrm>
          <a:prstGeom prst="rect">
            <a:avLst/>
          </a:prstGeom>
        </p:spPr>
        <p:txBody>
          <a:bodyPr anchor="t" rtlCol="false" tIns="0" lIns="0" bIns="0" rIns="0">
            <a:spAutoFit/>
          </a:bodyPr>
          <a:lstStyle/>
          <a:p>
            <a:pPr algn="just">
              <a:lnSpc>
                <a:spcPts val="2860"/>
              </a:lnSpc>
            </a:pPr>
          </a:p>
          <a:p>
            <a:pPr algn="just">
              <a:lnSpc>
                <a:spcPts val="2860"/>
              </a:lnSpc>
            </a:pPr>
            <a:r>
              <a:rPr lang="en-US" sz="2200">
                <a:solidFill>
                  <a:srgbClr val="5FB643"/>
                </a:solidFill>
                <a:latin typeface="Open Sauce"/>
                <a:ea typeface="Open Sauce"/>
                <a:cs typeface="Open Sauce"/>
                <a:sym typeface="Open Sauce"/>
              </a:rPr>
              <a:t>D) R$ 22.210,00</a:t>
            </a:r>
          </a:p>
          <a:p>
            <a:pPr algn="just">
              <a:lnSpc>
                <a:spcPts val="2860"/>
              </a:lnSpc>
            </a:pPr>
          </a:p>
        </p:txBody>
      </p:sp>
      <p:sp>
        <p:nvSpPr>
          <p:cNvPr name="TextBox 25" id="25"/>
          <p:cNvSpPr txBox="true"/>
          <p:nvPr/>
        </p:nvSpPr>
        <p:spPr>
          <a:xfrm rot="0">
            <a:off x="5252313" y="257175"/>
            <a:ext cx="7783374" cy="771525"/>
          </a:xfrm>
          <a:prstGeom prst="rect">
            <a:avLst/>
          </a:prstGeom>
        </p:spPr>
        <p:txBody>
          <a:bodyPr anchor="t" rtlCol="false" tIns="0" lIns="0" bIns="0" rIns="0">
            <a:spAutoFit/>
          </a:bodyPr>
          <a:lstStyle/>
          <a:p>
            <a:pPr algn="ctr" marL="0" indent="0" lvl="0">
              <a:lnSpc>
                <a:spcPts val="6000"/>
              </a:lnSpc>
            </a:pPr>
            <a:r>
              <a:rPr lang="en-US" b="true" sz="5000" spc="-100">
                <a:solidFill>
                  <a:srgbClr val="000000"/>
                </a:solidFill>
                <a:latin typeface="Antonio Bold"/>
                <a:ea typeface="Antonio Bold"/>
                <a:cs typeface="Antonio Bold"/>
                <a:sym typeface="Antonio Bold"/>
              </a:rPr>
              <a:t>EXAME DE SUFICIÊNCIA 2022.2</a:t>
            </a:r>
          </a:p>
        </p:txBody>
      </p:sp>
      <p:sp>
        <p:nvSpPr>
          <p:cNvPr name="Freeform 26" id="26"/>
          <p:cNvSpPr/>
          <p:nvPr/>
        </p:nvSpPr>
        <p:spPr>
          <a:xfrm flipH="false" flipV="false" rot="0">
            <a:off x="10221812" y="7950635"/>
            <a:ext cx="655772" cy="607366"/>
          </a:xfrm>
          <a:custGeom>
            <a:avLst/>
            <a:gdLst/>
            <a:ahLst/>
            <a:cxnLst/>
            <a:rect r="r" b="b" t="t" l="l"/>
            <a:pathLst>
              <a:path h="607366" w="655772">
                <a:moveTo>
                  <a:pt x="0" y="0"/>
                </a:moveTo>
                <a:lnTo>
                  <a:pt x="655772" y="0"/>
                </a:lnTo>
                <a:lnTo>
                  <a:pt x="655772" y="607365"/>
                </a:lnTo>
                <a:lnTo>
                  <a:pt x="0" y="60736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27" id="27"/>
          <p:cNvSpPr txBox="true"/>
          <p:nvPr/>
        </p:nvSpPr>
        <p:spPr>
          <a:xfrm rot="0">
            <a:off x="7933327" y="1057275"/>
            <a:ext cx="2421345" cy="365280"/>
          </a:xfrm>
          <a:prstGeom prst="rect">
            <a:avLst/>
          </a:prstGeom>
        </p:spPr>
        <p:txBody>
          <a:bodyPr anchor="t" rtlCol="false" tIns="0" lIns="0" bIns="0" rIns="0">
            <a:spAutoFit/>
          </a:bodyPr>
          <a:lstStyle/>
          <a:p>
            <a:pPr algn="ctr">
              <a:lnSpc>
                <a:spcPts val="2801"/>
              </a:lnSpc>
              <a:spcBef>
                <a:spcPct val="0"/>
              </a:spcBef>
            </a:pPr>
            <a:r>
              <a:rPr lang="en-US" sz="2334" spc="-46">
                <a:solidFill>
                  <a:srgbClr val="000000"/>
                </a:solidFill>
                <a:latin typeface="Antonio"/>
                <a:ea typeface="Antonio"/>
                <a:cs typeface="Antonio"/>
                <a:sym typeface="Antonio"/>
              </a:rPr>
              <a:t>PROVA TIPO 01 - BRANCA</a:t>
            </a:r>
          </a:p>
        </p:txBody>
      </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438665" y="1911310"/>
            <a:ext cx="17410670" cy="3963035"/>
          </a:xfrm>
          <a:prstGeom prst="rect">
            <a:avLst/>
          </a:prstGeom>
        </p:spPr>
        <p:txBody>
          <a:bodyPr anchor="t" rtlCol="false" tIns="0" lIns="0" bIns="0" rIns="0">
            <a:spAutoFit/>
          </a:bodyPr>
          <a:lstStyle/>
          <a:p>
            <a:pPr algn="just">
              <a:lnSpc>
                <a:spcPts val="2860"/>
              </a:lnSpc>
            </a:pPr>
            <a:r>
              <a:rPr lang="en-US" sz="2200" b="true">
                <a:solidFill>
                  <a:srgbClr val="000000"/>
                </a:solidFill>
                <a:latin typeface="Open Sauce Bold"/>
                <a:ea typeface="Open Sauce Bold"/>
                <a:cs typeface="Open Sauce Bold"/>
                <a:sym typeface="Open Sauce Bold"/>
              </a:rPr>
              <a:t>30 - Em atenção ao Estatuto Nacional da Microempresa e</a:t>
            </a:r>
            <a:r>
              <a:rPr lang="en-US" sz="2200" b="true">
                <a:solidFill>
                  <a:srgbClr val="000000"/>
                </a:solidFill>
                <a:latin typeface="Open Sauce Bold"/>
                <a:ea typeface="Open Sauce Bold"/>
                <a:cs typeface="Open Sauce Bold"/>
                <a:sym typeface="Open Sauce Bold"/>
              </a:rPr>
              <a:t> </a:t>
            </a:r>
            <a:r>
              <a:rPr lang="en-US" sz="2200" b="true">
                <a:solidFill>
                  <a:srgbClr val="000000"/>
                </a:solidFill>
                <a:latin typeface="Open Sauce Bold"/>
                <a:ea typeface="Open Sauce Bold"/>
                <a:cs typeface="Open Sauce Bold"/>
                <a:sym typeface="Open Sauce Bold"/>
              </a:rPr>
              <a:t>da Empresa de Pequeno Porte, não poderá se beneficiar do tratamento jurídico diferenci</a:t>
            </a:r>
            <a:r>
              <a:rPr lang="en-US" sz="2200" b="true">
                <a:solidFill>
                  <a:srgbClr val="000000"/>
                </a:solidFill>
                <a:latin typeface="Open Sauce Bold"/>
                <a:ea typeface="Open Sauce Bold"/>
                <a:cs typeface="Open Sauce Bold"/>
                <a:sym typeface="Open Sauce Bold"/>
              </a:rPr>
              <a:t>a</a:t>
            </a:r>
            <a:r>
              <a:rPr lang="en-US" sz="2200" b="true">
                <a:solidFill>
                  <a:srgbClr val="000000"/>
                </a:solidFill>
                <a:latin typeface="Open Sauce Bold"/>
                <a:ea typeface="Open Sauce Bold"/>
                <a:cs typeface="Open Sauce Bold"/>
                <a:sym typeface="Open Sauce Bold"/>
              </a:rPr>
              <a:t>do</a:t>
            </a:r>
            <a:r>
              <a:rPr lang="en-US" sz="2200" b="true">
                <a:solidFill>
                  <a:srgbClr val="000000"/>
                </a:solidFill>
                <a:latin typeface="Open Sauce Bold"/>
                <a:ea typeface="Open Sauce Bold"/>
                <a:cs typeface="Open Sauce Bold"/>
                <a:sym typeface="Open Sauce Bold"/>
              </a:rPr>
              <a:t> </a:t>
            </a:r>
            <a:r>
              <a:rPr lang="en-US" sz="2200" b="true">
                <a:solidFill>
                  <a:srgbClr val="000000"/>
                </a:solidFill>
                <a:latin typeface="Open Sauce Bold"/>
                <a:ea typeface="Open Sauce Bold"/>
                <a:cs typeface="Open Sauce Bold"/>
                <a:sym typeface="Open Sauce Bold"/>
              </a:rPr>
              <a:t>pr</a:t>
            </a:r>
            <a:r>
              <a:rPr lang="en-US" sz="2200" b="true">
                <a:solidFill>
                  <a:srgbClr val="000000"/>
                </a:solidFill>
                <a:latin typeface="Open Sauce Bold"/>
                <a:ea typeface="Open Sauce Bold"/>
                <a:cs typeface="Open Sauce Bold"/>
                <a:sym typeface="Open Sauce Bold"/>
              </a:rPr>
              <a:t>ev</a:t>
            </a:r>
            <a:r>
              <a:rPr lang="en-US" sz="2200" b="true">
                <a:solidFill>
                  <a:srgbClr val="000000"/>
                </a:solidFill>
                <a:latin typeface="Open Sauce Bold"/>
                <a:ea typeface="Open Sauce Bold"/>
                <a:cs typeface="Open Sauce Bold"/>
                <a:sym typeface="Open Sauce Bold"/>
              </a:rPr>
              <a:t>isto e</a:t>
            </a:r>
            <a:r>
              <a:rPr lang="en-US" sz="2200" b="true">
                <a:solidFill>
                  <a:srgbClr val="000000"/>
                </a:solidFill>
                <a:latin typeface="Open Sauce Bold"/>
                <a:ea typeface="Open Sauce Bold"/>
                <a:cs typeface="Open Sauce Bold"/>
                <a:sym typeface="Open Sauce Bold"/>
              </a:rPr>
              <a:t>m</a:t>
            </a:r>
            <a:r>
              <a:rPr lang="en-US" sz="2200" b="true">
                <a:solidFill>
                  <a:srgbClr val="000000"/>
                </a:solidFill>
                <a:latin typeface="Open Sauce Bold"/>
                <a:ea typeface="Open Sauce Bold"/>
                <a:cs typeface="Open Sauce Bold"/>
                <a:sym typeface="Open Sauce Bold"/>
              </a:rPr>
              <a:t> referido Estatuto, EXCETO:</a:t>
            </a:r>
          </a:p>
          <a:p>
            <a:pPr algn="just">
              <a:lnSpc>
                <a:spcPts val="2860"/>
              </a:lnSpc>
            </a:pPr>
          </a:p>
          <a:p>
            <a:pPr algn="just">
              <a:lnSpc>
                <a:spcPts val="2860"/>
              </a:lnSpc>
            </a:pPr>
            <a:r>
              <a:rPr lang="en-US" sz="2200">
                <a:solidFill>
                  <a:srgbClr val="000000"/>
                </a:solidFill>
                <a:latin typeface="Open Sauce"/>
                <a:ea typeface="Open Sauce"/>
                <a:cs typeface="Open Sauce"/>
                <a:sym typeface="Open Sauce"/>
              </a:rPr>
              <a:t>A) COOPERATIVAS DE CRÉDITO.</a:t>
            </a:r>
          </a:p>
          <a:p>
            <a:pPr algn="just">
              <a:lnSpc>
                <a:spcPts val="2860"/>
              </a:lnSpc>
            </a:pPr>
            <a:r>
              <a:rPr lang="en-US" sz="2200">
                <a:solidFill>
                  <a:srgbClr val="000000"/>
                </a:solidFill>
                <a:latin typeface="Open Sauce"/>
                <a:ea typeface="Open Sauce"/>
                <a:cs typeface="Open Sauce"/>
                <a:sym typeface="Open Sauce"/>
              </a:rPr>
              <a:t>B) PESSOA JURÍDICA QUE PARTICIPE DO CAPITAL DE OUTRA PESSOA JURÍDICA.</a:t>
            </a:r>
          </a:p>
          <a:p>
            <a:pPr algn="just">
              <a:lnSpc>
                <a:spcPts val="2860"/>
              </a:lnSpc>
            </a:pPr>
            <a:r>
              <a:rPr lang="en-US" sz="2200">
                <a:solidFill>
                  <a:srgbClr val="000000"/>
                </a:solidFill>
                <a:latin typeface="Open Sauce"/>
                <a:ea typeface="Open Sauce"/>
                <a:cs typeface="Open Sauce"/>
                <a:sym typeface="Open Sauce"/>
              </a:rPr>
              <a:t>C) EMPRESA DE PEQUENO PORTE QUE TENHA PARTICIPAÇÃO DE OUTRA PESSOA JURÍDICA EM SEU CAPITAL.</a:t>
            </a:r>
          </a:p>
          <a:p>
            <a:pPr algn="just">
              <a:lnSpc>
                <a:spcPts val="2860"/>
              </a:lnSpc>
            </a:pPr>
            <a:r>
              <a:rPr lang="en-US" sz="2200">
                <a:solidFill>
                  <a:srgbClr val="000000"/>
                </a:solidFill>
                <a:latin typeface="Open Sauce"/>
                <a:ea typeface="Open Sauce"/>
                <a:cs typeface="Open Sauce"/>
                <a:sym typeface="Open Sauce"/>
              </a:rPr>
              <a:t>D) NO CASO DE MICROEMPRESA, SOCIEDADE EMPRESÁRIA DEVIDAMENTE REGISTRADA NO REGISTRO DE EMPRESAS MERCANTIS OU NO REGISTRO CIVIL DE PESSOAS JURÍDICAS, DESDE QUE AUFIRA, EM CADA ANO-CALENDÁRIO, RECEITA BRUTA IGUAL OU INFERIOR A R$360.000,00.</a:t>
            </a:r>
          </a:p>
          <a:p>
            <a:pPr algn="just">
              <a:lnSpc>
                <a:spcPts val="2860"/>
              </a:lnSpc>
            </a:pPr>
          </a:p>
          <a:p>
            <a:pPr algn="just">
              <a:lnSpc>
                <a:spcPts val="2860"/>
              </a:lnSpc>
            </a:pPr>
          </a:p>
        </p:txBody>
      </p:sp>
      <p:sp>
        <p:nvSpPr>
          <p:cNvPr name="Freeform 3" id="3"/>
          <p:cNvSpPr/>
          <p:nvPr/>
        </p:nvSpPr>
        <p:spPr>
          <a:xfrm flipH="false" flipV="false" rot="0">
            <a:off x="1795023" y="8973918"/>
            <a:ext cx="1214731" cy="1214731"/>
          </a:xfrm>
          <a:custGeom>
            <a:avLst/>
            <a:gdLst/>
            <a:ahLst/>
            <a:cxnLst/>
            <a:rect r="r" b="b" t="t" l="l"/>
            <a:pathLst>
              <a:path h="1214731" w="1214731">
                <a:moveTo>
                  <a:pt x="0" y="0"/>
                </a:moveTo>
                <a:lnTo>
                  <a:pt x="1214731" y="0"/>
                </a:lnTo>
                <a:lnTo>
                  <a:pt x="1214731" y="1214731"/>
                </a:lnTo>
                <a:lnTo>
                  <a:pt x="0" y="1214731"/>
                </a:lnTo>
                <a:lnTo>
                  <a:pt x="0" y="0"/>
                </a:lnTo>
                <a:close/>
              </a:path>
            </a:pathLst>
          </a:custGeom>
          <a:blipFill>
            <a:blip r:embed="rId2"/>
            <a:stretch>
              <a:fillRect l="0" t="0" r="0" b="0"/>
            </a:stretch>
          </a:blipFill>
        </p:spPr>
      </p:sp>
      <p:sp>
        <p:nvSpPr>
          <p:cNvPr name="Freeform 4" id="4"/>
          <p:cNvSpPr/>
          <p:nvPr/>
        </p:nvSpPr>
        <p:spPr>
          <a:xfrm flipH="false" flipV="false" rot="0">
            <a:off x="110710" y="9065773"/>
            <a:ext cx="1684313" cy="1122876"/>
          </a:xfrm>
          <a:custGeom>
            <a:avLst/>
            <a:gdLst/>
            <a:ahLst/>
            <a:cxnLst/>
            <a:rect r="r" b="b" t="t" l="l"/>
            <a:pathLst>
              <a:path h="1122876" w="1684313">
                <a:moveTo>
                  <a:pt x="0" y="0"/>
                </a:moveTo>
                <a:lnTo>
                  <a:pt x="1684313" y="0"/>
                </a:lnTo>
                <a:lnTo>
                  <a:pt x="1684313" y="1122876"/>
                </a:lnTo>
                <a:lnTo>
                  <a:pt x="0" y="1122876"/>
                </a:lnTo>
                <a:lnTo>
                  <a:pt x="0" y="0"/>
                </a:lnTo>
                <a:close/>
              </a:path>
            </a:pathLst>
          </a:custGeom>
          <a:blipFill>
            <a:blip r:embed="rId3"/>
            <a:stretch>
              <a:fillRect l="0" t="0" r="0" b="0"/>
            </a:stretch>
          </a:blipFill>
        </p:spPr>
      </p:sp>
      <p:sp>
        <p:nvSpPr>
          <p:cNvPr name="TextBox 5" id="5"/>
          <p:cNvSpPr txBox="true"/>
          <p:nvPr/>
        </p:nvSpPr>
        <p:spPr>
          <a:xfrm rot="0">
            <a:off x="5252313" y="257175"/>
            <a:ext cx="7783374" cy="771525"/>
          </a:xfrm>
          <a:prstGeom prst="rect">
            <a:avLst/>
          </a:prstGeom>
        </p:spPr>
        <p:txBody>
          <a:bodyPr anchor="t" rtlCol="false" tIns="0" lIns="0" bIns="0" rIns="0">
            <a:spAutoFit/>
          </a:bodyPr>
          <a:lstStyle/>
          <a:p>
            <a:pPr algn="ctr" marL="0" indent="0" lvl="0">
              <a:lnSpc>
                <a:spcPts val="6000"/>
              </a:lnSpc>
            </a:pPr>
            <a:r>
              <a:rPr lang="en-US" b="true" sz="5000" spc="-100">
                <a:solidFill>
                  <a:srgbClr val="000000"/>
                </a:solidFill>
                <a:latin typeface="Antonio Bold"/>
                <a:ea typeface="Antonio Bold"/>
                <a:cs typeface="Antonio Bold"/>
                <a:sym typeface="Antonio Bold"/>
              </a:rPr>
              <a:t>EXAME DE SUFICIÊNCIA 2023.1</a:t>
            </a:r>
          </a:p>
        </p:txBody>
      </p:sp>
      <p:sp>
        <p:nvSpPr>
          <p:cNvPr name="TextBox 6" id="6"/>
          <p:cNvSpPr txBox="true"/>
          <p:nvPr/>
        </p:nvSpPr>
        <p:spPr>
          <a:xfrm rot="0">
            <a:off x="7933327" y="1057275"/>
            <a:ext cx="2421345" cy="365280"/>
          </a:xfrm>
          <a:prstGeom prst="rect">
            <a:avLst/>
          </a:prstGeom>
        </p:spPr>
        <p:txBody>
          <a:bodyPr anchor="t" rtlCol="false" tIns="0" lIns="0" bIns="0" rIns="0">
            <a:spAutoFit/>
          </a:bodyPr>
          <a:lstStyle/>
          <a:p>
            <a:pPr algn="ctr">
              <a:lnSpc>
                <a:spcPts val="2801"/>
              </a:lnSpc>
              <a:spcBef>
                <a:spcPct val="0"/>
              </a:spcBef>
            </a:pPr>
            <a:r>
              <a:rPr lang="en-US" sz="2334" spc="-46">
                <a:solidFill>
                  <a:srgbClr val="000000"/>
                </a:solidFill>
                <a:latin typeface="Antonio"/>
                <a:ea typeface="Antonio"/>
                <a:cs typeface="Antonio"/>
                <a:sym typeface="Antonio"/>
              </a:rPr>
              <a:t>PROVA TIPO 01 - BRANCA</a:t>
            </a:r>
          </a:p>
        </p:txBody>
      </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438665" y="1567229"/>
            <a:ext cx="17410670" cy="8582660"/>
          </a:xfrm>
          <a:prstGeom prst="rect">
            <a:avLst/>
          </a:prstGeom>
        </p:spPr>
        <p:txBody>
          <a:bodyPr anchor="t" rtlCol="false" tIns="0" lIns="0" bIns="0" rIns="0">
            <a:spAutoFit/>
          </a:bodyPr>
          <a:lstStyle/>
          <a:p>
            <a:pPr algn="just">
              <a:lnSpc>
                <a:spcPts val="2860"/>
              </a:lnSpc>
            </a:pPr>
            <a:r>
              <a:rPr lang="en-US" sz="2200" b="true">
                <a:solidFill>
                  <a:srgbClr val="000000"/>
                </a:solidFill>
                <a:latin typeface="Open Sauce Bold"/>
                <a:ea typeface="Open Sauce Bold"/>
                <a:cs typeface="Open Sauce Bold"/>
                <a:sym typeface="Open Sauce Bold"/>
              </a:rPr>
              <a:t>RESOLUÇÃO: </a:t>
            </a:r>
          </a:p>
          <a:p>
            <a:pPr algn="just">
              <a:lnSpc>
                <a:spcPts val="2340"/>
              </a:lnSpc>
            </a:pPr>
          </a:p>
          <a:p>
            <a:pPr algn="just">
              <a:lnSpc>
                <a:spcPts val="2340"/>
              </a:lnSpc>
            </a:pPr>
            <a:r>
              <a:rPr lang="en-US" sz="1800">
                <a:solidFill>
                  <a:srgbClr val="000000"/>
                </a:solidFill>
                <a:latin typeface="Open Sauce"/>
                <a:ea typeface="Open Sauce"/>
                <a:cs typeface="Open Sauce"/>
                <a:sym typeface="Open Sauce"/>
              </a:rPr>
              <a:t>A QUESTÃO COBRA A LEI COMPLEMENTAR Nº 123/2006, ESTATUTO NACIONAL DA MICROEMPRESA E EMPRESA DE PEQUENO PORTE. </a:t>
            </a:r>
          </a:p>
          <a:p>
            <a:pPr algn="just">
              <a:lnSpc>
                <a:spcPts val="2340"/>
              </a:lnSpc>
            </a:pPr>
            <a:r>
              <a:rPr lang="en-US" sz="1800">
                <a:solidFill>
                  <a:srgbClr val="000000"/>
                </a:solidFill>
                <a:latin typeface="Open Sauce"/>
                <a:ea typeface="Open Sauce"/>
                <a:cs typeface="Open Sauce"/>
                <a:sym typeface="Open Sauce"/>
              </a:rPr>
              <a:t>VAMOS A LITERALIDADE DA NORRMA:</a:t>
            </a:r>
          </a:p>
          <a:p>
            <a:pPr algn="just">
              <a:lnSpc>
                <a:spcPts val="2340"/>
              </a:lnSpc>
            </a:pPr>
          </a:p>
          <a:p>
            <a:pPr algn="just">
              <a:lnSpc>
                <a:spcPts val="2340"/>
              </a:lnSpc>
            </a:pPr>
            <a:r>
              <a:rPr lang="en-US" sz="1800">
                <a:solidFill>
                  <a:srgbClr val="000000"/>
                </a:solidFill>
                <a:latin typeface="Open Sauce"/>
                <a:ea typeface="Open Sauce"/>
                <a:cs typeface="Open Sauce"/>
                <a:sym typeface="Open Sauce"/>
              </a:rPr>
              <a:t>"§4º Não poderá se beneficiar do tratamento jurídico diferenciado previsto nesta Lei Complementar, incluído o regime de que trata o </a:t>
            </a:r>
            <a:r>
              <a:rPr lang="en-US" sz="1800" u="sng">
                <a:solidFill>
                  <a:srgbClr val="000000"/>
                </a:solidFill>
                <a:latin typeface="Open Sauce"/>
                <a:ea typeface="Open Sauce"/>
                <a:cs typeface="Open Sauce"/>
                <a:sym typeface="Open Sauce"/>
                <a:hlinkClick r:id="rId2" tooltip="https://www.planalto.gov.br/ccivil_03/leis/lcp/lcp123.htm#art12"/>
              </a:rPr>
              <a:t>art. 12 desta Lei Complementar</a:t>
            </a:r>
            <a:r>
              <a:rPr lang="en-US" sz="1800">
                <a:solidFill>
                  <a:srgbClr val="000000"/>
                </a:solidFill>
                <a:latin typeface="Open Sauce"/>
                <a:ea typeface="Open Sauce"/>
                <a:cs typeface="Open Sauce"/>
                <a:sym typeface="Open Sauce"/>
              </a:rPr>
              <a:t>, para nenhum efeito legal, a pessoa jurídica:</a:t>
            </a:r>
          </a:p>
          <a:p>
            <a:pPr algn="just">
              <a:lnSpc>
                <a:spcPts val="2340"/>
              </a:lnSpc>
            </a:pPr>
            <a:r>
              <a:rPr lang="en-US" sz="1800">
                <a:solidFill>
                  <a:srgbClr val="EC1D24"/>
                </a:solidFill>
                <a:latin typeface="Open Sauce"/>
                <a:ea typeface="Open Sauce"/>
                <a:cs typeface="Open Sauce"/>
                <a:sym typeface="Open Sauce"/>
              </a:rPr>
              <a:t>I - de cujo capital participe outra pessoa jurídica;</a:t>
            </a:r>
          </a:p>
          <a:p>
            <a:pPr algn="just">
              <a:lnSpc>
                <a:spcPts val="2340"/>
              </a:lnSpc>
            </a:pPr>
            <a:r>
              <a:rPr lang="en-US" sz="1800">
                <a:solidFill>
                  <a:srgbClr val="000000"/>
                </a:solidFill>
                <a:latin typeface="Open Sauce"/>
                <a:ea typeface="Open Sauce"/>
                <a:cs typeface="Open Sauce"/>
                <a:sym typeface="Open Sauce"/>
              </a:rPr>
              <a:t>II - que seja filial, sucursal, agência ou representação, no País, de pessoa jurídica com sede no exterior;</a:t>
            </a:r>
          </a:p>
          <a:p>
            <a:pPr algn="just">
              <a:lnSpc>
                <a:spcPts val="2340"/>
              </a:lnSpc>
            </a:pPr>
            <a:r>
              <a:rPr lang="en-US" sz="1800">
                <a:solidFill>
                  <a:srgbClr val="000000"/>
                </a:solidFill>
                <a:latin typeface="Open Sauce"/>
                <a:ea typeface="Open Sauce"/>
                <a:cs typeface="Open Sauce"/>
                <a:sym typeface="Open Sauce"/>
              </a:rPr>
              <a:t>III - de cujo capital participe pessoa física que seja inscrita como empresário ou seja sócia de outra empresa que receba tratamento jurídico diferenciado nos termos desta Lei Complementar, desde que a receita bruta global ultrapasse o limite de que trata o inciso II do </a:t>
            </a:r>
            <a:r>
              <a:rPr lang="en-US" sz="1800" b="true">
                <a:solidFill>
                  <a:srgbClr val="000000"/>
                </a:solidFill>
                <a:latin typeface="Open Sauce Bold"/>
                <a:ea typeface="Open Sauce Bold"/>
                <a:cs typeface="Open Sauce Bold"/>
                <a:sym typeface="Open Sauce Bold"/>
              </a:rPr>
              <a:t>caput</a:t>
            </a:r>
            <a:r>
              <a:rPr lang="en-US" sz="1800">
                <a:solidFill>
                  <a:srgbClr val="000000"/>
                </a:solidFill>
                <a:latin typeface="Open Sauce"/>
                <a:ea typeface="Open Sauce"/>
                <a:cs typeface="Open Sauce"/>
                <a:sym typeface="Open Sauce"/>
              </a:rPr>
              <a:t> deste artigo;</a:t>
            </a:r>
          </a:p>
          <a:p>
            <a:pPr algn="just">
              <a:lnSpc>
                <a:spcPts val="2340"/>
              </a:lnSpc>
            </a:pPr>
            <a:r>
              <a:rPr lang="en-US" sz="1800">
                <a:solidFill>
                  <a:srgbClr val="000000"/>
                </a:solidFill>
                <a:latin typeface="Open Sauce"/>
                <a:ea typeface="Open Sauce"/>
                <a:cs typeface="Open Sauce"/>
                <a:sym typeface="Open Sauce"/>
              </a:rPr>
              <a:t>IV - cujo titular ou sócio participe com mais de 10% (dez por cento) do capital de outra empresa não beneficiada por esta Lei Complementar, desde que a receita bruta global ultrapasse o limite de que trata o inciso II do </a:t>
            </a:r>
            <a:r>
              <a:rPr lang="en-US" sz="1800" b="true">
                <a:solidFill>
                  <a:srgbClr val="000000"/>
                </a:solidFill>
                <a:latin typeface="Open Sauce Bold"/>
                <a:ea typeface="Open Sauce Bold"/>
                <a:cs typeface="Open Sauce Bold"/>
                <a:sym typeface="Open Sauce Bold"/>
              </a:rPr>
              <a:t>caput</a:t>
            </a:r>
            <a:r>
              <a:rPr lang="en-US" sz="1800">
                <a:solidFill>
                  <a:srgbClr val="000000"/>
                </a:solidFill>
                <a:latin typeface="Open Sauce"/>
                <a:ea typeface="Open Sauce"/>
                <a:cs typeface="Open Sauce"/>
                <a:sym typeface="Open Sauce"/>
              </a:rPr>
              <a:t> deste artigo;</a:t>
            </a:r>
          </a:p>
          <a:p>
            <a:pPr algn="just">
              <a:lnSpc>
                <a:spcPts val="2340"/>
              </a:lnSpc>
            </a:pPr>
            <a:r>
              <a:rPr lang="en-US" sz="1800">
                <a:solidFill>
                  <a:srgbClr val="000000"/>
                </a:solidFill>
                <a:latin typeface="Open Sauce"/>
                <a:ea typeface="Open Sauce"/>
                <a:cs typeface="Open Sauce"/>
                <a:sym typeface="Open Sauce"/>
              </a:rPr>
              <a:t>V - cujo sócio ou titular seja administrador ou equiparado de outra pessoa jurídica com fins lucrativos, desde que a receita bruta global ultrapasse o limite de que trata o inciso II do </a:t>
            </a:r>
            <a:r>
              <a:rPr lang="en-US" sz="1800" b="true">
                <a:solidFill>
                  <a:srgbClr val="000000"/>
                </a:solidFill>
                <a:latin typeface="Open Sauce Bold"/>
                <a:ea typeface="Open Sauce Bold"/>
                <a:cs typeface="Open Sauce Bold"/>
                <a:sym typeface="Open Sauce Bold"/>
              </a:rPr>
              <a:t>caput</a:t>
            </a:r>
            <a:r>
              <a:rPr lang="en-US" sz="1800">
                <a:solidFill>
                  <a:srgbClr val="000000"/>
                </a:solidFill>
                <a:latin typeface="Open Sauce"/>
                <a:ea typeface="Open Sauce"/>
                <a:cs typeface="Open Sauce"/>
                <a:sym typeface="Open Sauce"/>
              </a:rPr>
              <a:t> deste artigo;</a:t>
            </a:r>
          </a:p>
          <a:p>
            <a:pPr algn="just">
              <a:lnSpc>
                <a:spcPts val="2340"/>
              </a:lnSpc>
            </a:pPr>
            <a:r>
              <a:rPr lang="en-US" sz="1800">
                <a:solidFill>
                  <a:srgbClr val="EC1D24"/>
                </a:solidFill>
                <a:latin typeface="Open Sauce"/>
                <a:ea typeface="Open Sauce"/>
                <a:cs typeface="Open Sauce"/>
                <a:sym typeface="Open Sauce"/>
              </a:rPr>
              <a:t>VI - constituída sob a forma de cooperativas, salvo as de consumo;</a:t>
            </a:r>
          </a:p>
          <a:p>
            <a:pPr algn="just">
              <a:lnSpc>
                <a:spcPts val="2340"/>
              </a:lnSpc>
            </a:pPr>
            <a:r>
              <a:rPr lang="en-US" sz="1800">
                <a:solidFill>
                  <a:srgbClr val="EC1D24"/>
                </a:solidFill>
                <a:latin typeface="Open Sauce"/>
                <a:ea typeface="Open Sauce"/>
                <a:cs typeface="Open Sauce"/>
                <a:sym typeface="Open Sauce"/>
              </a:rPr>
              <a:t>VII - que participe do capital de outra pessoa jurídica;</a:t>
            </a:r>
          </a:p>
          <a:p>
            <a:pPr algn="just">
              <a:lnSpc>
                <a:spcPts val="2340"/>
              </a:lnSpc>
            </a:pPr>
            <a:r>
              <a:rPr lang="en-US" sz="1800">
                <a:solidFill>
                  <a:srgbClr val="000000"/>
                </a:solidFill>
                <a:latin typeface="Open Sauce"/>
                <a:ea typeface="Open Sauce"/>
                <a:cs typeface="Open Sauce"/>
                <a:sym typeface="Open Sauce"/>
              </a:rPr>
              <a:t>VIII - que exerça atividade de banco comercial, de investimentos e de desenvolvimento, de caixa econômica, de sociedade de crédito, financiamento e investimento ou de crédito imobiliário, de corretora ou de distribuidora de títulos, valores mobiliários e câmbio, de empresa de arrendamento mercantil, de seguros privados e de capitalização ou de previdência complementar;</a:t>
            </a:r>
          </a:p>
          <a:p>
            <a:pPr algn="just">
              <a:lnSpc>
                <a:spcPts val="2340"/>
              </a:lnSpc>
            </a:pPr>
            <a:r>
              <a:rPr lang="en-US" sz="1800">
                <a:solidFill>
                  <a:srgbClr val="000000"/>
                </a:solidFill>
                <a:latin typeface="Open Sauce"/>
                <a:ea typeface="Open Sauce"/>
                <a:cs typeface="Open Sauce"/>
                <a:sym typeface="Open Sauce"/>
              </a:rPr>
              <a:t>IX - resultante ou remanescente de cisão ou qualquer outra forma de desmembramento de pessoa jurídica que tenha ocorrido em um dos 5 (cinco) anos-calendário anteriores;</a:t>
            </a:r>
          </a:p>
          <a:p>
            <a:pPr algn="just">
              <a:lnSpc>
                <a:spcPts val="2340"/>
              </a:lnSpc>
            </a:pPr>
            <a:r>
              <a:rPr lang="en-US" sz="1800">
                <a:solidFill>
                  <a:srgbClr val="000000"/>
                </a:solidFill>
                <a:latin typeface="Open Sauce"/>
                <a:ea typeface="Open Sauce"/>
                <a:cs typeface="Open Sauce"/>
                <a:sym typeface="Open Sauce"/>
              </a:rPr>
              <a:t>X - constituída sob a forma de sociedade por ações.</a:t>
            </a:r>
          </a:p>
          <a:p>
            <a:pPr algn="just">
              <a:lnSpc>
                <a:spcPts val="2340"/>
              </a:lnSpc>
            </a:pPr>
            <a:r>
              <a:rPr lang="en-US" sz="1800">
                <a:solidFill>
                  <a:srgbClr val="000000"/>
                </a:solidFill>
                <a:latin typeface="Open Sauce"/>
                <a:ea typeface="Open Sauce"/>
                <a:cs typeface="Open Sauce"/>
                <a:sym typeface="Open Sauce"/>
              </a:rPr>
              <a:t>XI - cujos titulares ou sócios guardem, cumulativamente, com o contratante do serviço, relação de pessoalidade, subordinação e habitualidade. </a:t>
            </a:r>
          </a:p>
          <a:p>
            <a:pPr algn="just">
              <a:lnSpc>
                <a:spcPts val="2860"/>
              </a:lnSpc>
            </a:pPr>
          </a:p>
          <a:p>
            <a:pPr algn="just">
              <a:lnSpc>
                <a:spcPts val="2860"/>
              </a:lnSpc>
            </a:pPr>
            <a:r>
              <a:rPr lang="en-US" sz="2200" b="true">
                <a:solidFill>
                  <a:srgbClr val="5FB643"/>
                </a:solidFill>
                <a:latin typeface="Open Sauce Bold"/>
                <a:ea typeface="Open Sauce Bold"/>
                <a:cs typeface="Open Sauce Bold"/>
                <a:sym typeface="Open Sauce Bold"/>
              </a:rPr>
              <a:t>GABARITO: D</a:t>
            </a:r>
          </a:p>
          <a:p>
            <a:pPr algn="just">
              <a:lnSpc>
                <a:spcPts val="2860"/>
              </a:lnSpc>
            </a:pPr>
          </a:p>
          <a:p>
            <a:pPr algn="just">
              <a:lnSpc>
                <a:spcPts val="2860"/>
              </a:lnSpc>
            </a:pPr>
          </a:p>
        </p:txBody>
      </p:sp>
      <p:sp>
        <p:nvSpPr>
          <p:cNvPr name="TextBox 3" id="3"/>
          <p:cNvSpPr txBox="true"/>
          <p:nvPr/>
        </p:nvSpPr>
        <p:spPr>
          <a:xfrm rot="0">
            <a:off x="5252313" y="257175"/>
            <a:ext cx="7783374" cy="771525"/>
          </a:xfrm>
          <a:prstGeom prst="rect">
            <a:avLst/>
          </a:prstGeom>
        </p:spPr>
        <p:txBody>
          <a:bodyPr anchor="t" rtlCol="false" tIns="0" lIns="0" bIns="0" rIns="0">
            <a:spAutoFit/>
          </a:bodyPr>
          <a:lstStyle/>
          <a:p>
            <a:pPr algn="ctr" marL="0" indent="0" lvl="0">
              <a:lnSpc>
                <a:spcPts val="6000"/>
              </a:lnSpc>
            </a:pPr>
            <a:r>
              <a:rPr lang="en-US" b="true" sz="5000" spc="-100">
                <a:solidFill>
                  <a:srgbClr val="000000"/>
                </a:solidFill>
                <a:latin typeface="Antonio Bold"/>
                <a:ea typeface="Antonio Bold"/>
                <a:cs typeface="Antonio Bold"/>
                <a:sym typeface="Antonio Bold"/>
              </a:rPr>
              <a:t>EXAME DE SUFICIÊNCIA 2023.1</a:t>
            </a:r>
          </a:p>
        </p:txBody>
      </p:sp>
      <p:sp>
        <p:nvSpPr>
          <p:cNvPr name="Freeform 4" id="4"/>
          <p:cNvSpPr/>
          <p:nvPr/>
        </p:nvSpPr>
        <p:spPr>
          <a:xfrm flipH="false" flipV="false" rot="0">
            <a:off x="15240170" y="9072269"/>
            <a:ext cx="1214731" cy="1214731"/>
          </a:xfrm>
          <a:custGeom>
            <a:avLst/>
            <a:gdLst/>
            <a:ahLst/>
            <a:cxnLst/>
            <a:rect r="r" b="b" t="t" l="l"/>
            <a:pathLst>
              <a:path h="1214731" w="1214731">
                <a:moveTo>
                  <a:pt x="0" y="0"/>
                </a:moveTo>
                <a:lnTo>
                  <a:pt x="1214731" y="0"/>
                </a:lnTo>
                <a:lnTo>
                  <a:pt x="1214731" y="1214731"/>
                </a:lnTo>
                <a:lnTo>
                  <a:pt x="0" y="1214731"/>
                </a:lnTo>
                <a:lnTo>
                  <a:pt x="0" y="0"/>
                </a:lnTo>
                <a:close/>
              </a:path>
            </a:pathLst>
          </a:custGeom>
          <a:blipFill>
            <a:blip r:embed="rId3"/>
            <a:stretch>
              <a:fillRect l="0" t="0" r="0" b="0"/>
            </a:stretch>
          </a:blipFill>
        </p:spPr>
      </p:sp>
      <p:sp>
        <p:nvSpPr>
          <p:cNvPr name="Freeform 5" id="5"/>
          <p:cNvSpPr/>
          <p:nvPr/>
        </p:nvSpPr>
        <p:spPr>
          <a:xfrm flipH="false" flipV="false" rot="0">
            <a:off x="16454901" y="9164124"/>
            <a:ext cx="1684313" cy="1122876"/>
          </a:xfrm>
          <a:custGeom>
            <a:avLst/>
            <a:gdLst/>
            <a:ahLst/>
            <a:cxnLst/>
            <a:rect r="r" b="b" t="t" l="l"/>
            <a:pathLst>
              <a:path h="1122876" w="1684313">
                <a:moveTo>
                  <a:pt x="0" y="0"/>
                </a:moveTo>
                <a:lnTo>
                  <a:pt x="1684313" y="0"/>
                </a:lnTo>
                <a:lnTo>
                  <a:pt x="1684313" y="1122876"/>
                </a:lnTo>
                <a:lnTo>
                  <a:pt x="0" y="1122876"/>
                </a:lnTo>
                <a:lnTo>
                  <a:pt x="0" y="0"/>
                </a:lnTo>
                <a:close/>
              </a:path>
            </a:pathLst>
          </a:custGeom>
          <a:blipFill>
            <a:blip r:embed="rId4"/>
            <a:stretch>
              <a:fillRect l="0" t="0" r="0" b="0"/>
            </a:stretch>
          </a:blipFill>
        </p:spPr>
      </p:sp>
      <p:sp>
        <p:nvSpPr>
          <p:cNvPr name="Freeform 6" id="6"/>
          <p:cNvSpPr/>
          <p:nvPr/>
        </p:nvSpPr>
        <p:spPr>
          <a:xfrm flipH="false" flipV="false" rot="0">
            <a:off x="2405398" y="8954617"/>
            <a:ext cx="655772" cy="607366"/>
          </a:xfrm>
          <a:custGeom>
            <a:avLst/>
            <a:gdLst/>
            <a:ahLst/>
            <a:cxnLst/>
            <a:rect r="r" b="b" t="t" l="l"/>
            <a:pathLst>
              <a:path h="607366" w="655772">
                <a:moveTo>
                  <a:pt x="0" y="0"/>
                </a:moveTo>
                <a:lnTo>
                  <a:pt x="655773" y="0"/>
                </a:lnTo>
                <a:lnTo>
                  <a:pt x="655773" y="607366"/>
                </a:lnTo>
                <a:lnTo>
                  <a:pt x="0" y="60736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7" id="7"/>
          <p:cNvSpPr txBox="true"/>
          <p:nvPr/>
        </p:nvSpPr>
        <p:spPr>
          <a:xfrm rot="0">
            <a:off x="7933327" y="1057275"/>
            <a:ext cx="2421345" cy="365280"/>
          </a:xfrm>
          <a:prstGeom prst="rect">
            <a:avLst/>
          </a:prstGeom>
        </p:spPr>
        <p:txBody>
          <a:bodyPr anchor="t" rtlCol="false" tIns="0" lIns="0" bIns="0" rIns="0">
            <a:spAutoFit/>
          </a:bodyPr>
          <a:lstStyle/>
          <a:p>
            <a:pPr algn="ctr">
              <a:lnSpc>
                <a:spcPts val="2801"/>
              </a:lnSpc>
              <a:spcBef>
                <a:spcPct val="0"/>
              </a:spcBef>
            </a:pPr>
            <a:r>
              <a:rPr lang="en-US" sz="2334" spc="-46">
                <a:solidFill>
                  <a:srgbClr val="000000"/>
                </a:solidFill>
                <a:latin typeface="Antonio"/>
                <a:ea typeface="Antonio"/>
                <a:cs typeface="Antonio"/>
                <a:sym typeface="Antonio"/>
              </a:rPr>
              <a:t>PROVA TIPO 01 - BRANCA</a:t>
            </a:r>
          </a:p>
        </p:txBody>
      </p:sp>
    </p:spTree>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438665" y="1567229"/>
            <a:ext cx="17410670" cy="7582535"/>
          </a:xfrm>
          <a:prstGeom prst="rect">
            <a:avLst/>
          </a:prstGeom>
        </p:spPr>
        <p:txBody>
          <a:bodyPr anchor="t" rtlCol="false" tIns="0" lIns="0" bIns="0" rIns="0">
            <a:spAutoFit/>
          </a:bodyPr>
          <a:lstStyle/>
          <a:p>
            <a:pPr algn="just">
              <a:lnSpc>
                <a:spcPts val="2860"/>
              </a:lnSpc>
            </a:pPr>
            <a:r>
              <a:rPr lang="en-US" b="true" sz="2200">
                <a:solidFill>
                  <a:srgbClr val="000000"/>
                </a:solidFill>
                <a:latin typeface="Open Sauce Bold"/>
                <a:ea typeface="Open Sauce Bold"/>
                <a:cs typeface="Open Sauce Bold"/>
                <a:sym typeface="Open Sauce Bold"/>
              </a:rPr>
              <a:t>08 - UMA EMPRESA PRESTADORA DE SERVIÇOS DE INFORMÁTICA, ESTABELECIDA EM BELO HORIZONTE/MG, APRESENTOU OS SEGUINTES DADOS NO MÊS DE JULHO DE CERTO ANO: </a:t>
            </a:r>
          </a:p>
          <a:p>
            <a:pPr algn="just">
              <a:lnSpc>
                <a:spcPts val="2860"/>
              </a:lnSpc>
            </a:pPr>
          </a:p>
          <a:p>
            <a:pPr algn="just">
              <a:lnSpc>
                <a:spcPts val="2860"/>
              </a:lnSpc>
            </a:pPr>
            <a:r>
              <a:rPr lang="en-US" sz="2200">
                <a:solidFill>
                  <a:srgbClr val="000000"/>
                </a:solidFill>
                <a:latin typeface="Open Sauce"/>
                <a:ea typeface="Open Sauce"/>
                <a:cs typeface="Open Sauce"/>
                <a:sym typeface="Open Sauce"/>
              </a:rPr>
              <a:t>• Recebeu R$ 38.000,00 em função de serviços prestados na cidade de Contagem/MG. O custo destes serviços prestados foi de R$ 16.800,00;</a:t>
            </a:r>
          </a:p>
          <a:p>
            <a:pPr algn="just">
              <a:lnSpc>
                <a:spcPts val="2860"/>
              </a:lnSpc>
            </a:pPr>
            <a:r>
              <a:rPr lang="en-US" sz="2200">
                <a:solidFill>
                  <a:srgbClr val="000000"/>
                </a:solidFill>
                <a:latin typeface="Open Sauce"/>
                <a:ea typeface="Open Sauce"/>
                <a:cs typeface="Open Sauce"/>
                <a:sym typeface="Open Sauce"/>
              </a:rPr>
              <a:t>• Recebeu R$ 84.000,00 em função de serviços prestados na cidade de Belo Horizonte/MG. O custo destes serviços prestados foi de R$ 27.500,00;</a:t>
            </a:r>
          </a:p>
          <a:p>
            <a:pPr algn="just">
              <a:lnSpc>
                <a:spcPts val="2860"/>
              </a:lnSpc>
            </a:pPr>
            <a:r>
              <a:rPr lang="en-US" sz="2200">
                <a:solidFill>
                  <a:srgbClr val="000000"/>
                </a:solidFill>
                <a:latin typeface="Open Sauce"/>
                <a:ea typeface="Open Sauce"/>
                <a:cs typeface="Open Sauce"/>
                <a:sym typeface="Open Sauce"/>
              </a:rPr>
              <a:t>• Incorreu em R$ 3.000,00 de despesas financeiras com Banco situado em Belo Horizonte/MG;</a:t>
            </a:r>
          </a:p>
          <a:p>
            <a:pPr algn="just">
              <a:lnSpc>
                <a:spcPts val="2860"/>
              </a:lnSpc>
            </a:pPr>
            <a:r>
              <a:rPr lang="en-US" sz="2200">
                <a:solidFill>
                  <a:srgbClr val="000000"/>
                </a:solidFill>
                <a:latin typeface="Open Sauce"/>
                <a:ea typeface="Open Sauce"/>
                <a:cs typeface="Open Sauce"/>
                <a:sym typeface="Open Sauce"/>
              </a:rPr>
              <a:t>• Recebeu R$ 20.000,00 em função de serviços prestados na cidade de Buenos Aires/Argentina. O custo destes serviços prestados foi de R$ 6.750,00.</a:t>
            </a:r>
          </a:p>
          <a:p>
            <a:pPr algn="just">
              <a:lnSpc>
                <a:spcPts val="2860"/>
              </a:lnSpc>
            </a:pPr>
          </a:p>
          <a:p>
            <a:pPr algn="just">
              <a:lnSpc>
                <a:spcPts val="2860"/>
              </a:lnSpc>
            </a:pPr>
            <a:r>
              <a:rPr lang="en-US" sz="2200">
                <a:solidFill>
                  <a:srgbClr val="000000"/>
                </a:solidFill>
                <a:latin typeface="Open Sauce"/>
                <a:ea typeface="Open Sauce"/>
                <a:cs typeface="Open Sauce"/>
                <a:sym typeface="Open Sauce"/>
              </a:rPr>
              <a:t>Considerando, exclusivamente, as informações anteriores, as disposições da Lei Complementar nº 116/2003 (versa sobre o ISSQN) e o fato de a empresa ser tributada pelo Imposto Sobre Serviços de Qualquer Natureza (ISSQN) com a alíquota de 3%, informe o valor devido deste imposto no mês de julho.</a:t>
            </a:r>
          </a:p>
          <a:p>
            <a:pPr algn="just">
              <a:lnSpc>
                <a:spcPts val="2860"/>
              </a:lnSpc>
            </a:pPr>
          </a:p>
          <a:p>
            <a:pPr algn="just">
              <a:lnSpc>
                <a:spcPts val="2860"/>
              </a:lnSpc>
            </a:pPr>
            <a:r>
              <a:rPr lang="en-US" sz="2200">
                <a:solidFill>
                  <a:srgbClr val="000000"/>
                </a:solidFill>
                <a:latin typeface="Open Sauce"/>
                <a:ea typeface="Open Sauce"/>
                <a:cs typeface="Open Sauce"/>
                <a:sym typeface="Open Sauce"/>
              </a:rPr>
              <a:t>A) R$2.391,00.</a:t>
            </a:r>
          </a:p>
          <a:p>
            <a:pPr algn="just">
              <a:lnSpc>
                <a:spcPts val="2860"/>
              </a:lnSpc>
            </a:pPr>
            <a:r>
              <a:rPr lang="en-US" sz="2200">
                <a:solidFill>
                  <a:srgbClr val="000000"/>
                </a:solidFill>
                <a:latin typeface="Open Sauce"/>
                <a:ea typeface="Open Sauce"/>
                <a:cs typeface="Open Sauce"/>
                <a:sym typeface="Open Sauce"/>
              </a:rPr>
              <a:t>B) R$2.728,50.</a:t>
            </a:r>
          </a:p>
          <a:p>
            <a:pPr algn="just">
              <a:lnSpc>
                <a:spcPts val="2860"/>
              </a:lnSpc>
            </a:pPr>
            <a:r>
              <a:rPr lang="en-US" sz="2200">
                <a:solidFill>
                  <a:srgbClr val="000000"/>
                </a:solidFill>
                <a:latin typeface="Open Sauce"/>
                <a:ea typeface="Open Sauce"/>
                <a:cs typeface="Open Sauce"/>
                <a:sym typeface="Open Sauce"/>
              </a:rPr>
              <a:t>C) R$3.660,00.</a:t>
            </a:r>
          </a:p>
          <a:p>
            <a:pPr algn="just">
              <a:lnSpc>
                <a:spcPts val="2860"/>
              </a:lnSpc>
            </a:pPr>
            <a:r>
              <a:rPr lang="en-US" sz="2200">
                <a:solidFill>
                  <a:srgbClr val="000000"/>
                </a:solidFill>
                <a:latin typeface="Open Sauce"/>
                <a:ea typeface="Open Sauce"/>
                <a:cs typeface="Open Sauce"/>
                <a:sym typeface="Open Sauce"/>
              </a:rPr>
              <a:t>D) R$4.260,00.</a:t>
            </a:r>
          </a:p>
          <a:p>
            <a:pPr algn="just">
              <a:lnSpc>
                <a:spcPts val="2860"/>
              </a:lnSpc>
            </a:pPr>
          </a:p>
          <a:p>
            <a:pPr algn="just">
              <a:lnSpc>
                <a:spcPts val="2860"/>
              </a:lnSpc>
            </a:pPr>
          </a:p>
        </p:txBody>
      </p:sp>
      <p:sp>
        <p:nvSpPr>
          <p:cNvPr name="Freeform 3" id="3"/>
          <p:cNvSpPr/>
          <p:nvPr/>
        </p:nvSpPr>
        <p:spPr>
          <a:xfrm flipH="false" flipV="false" rot="0">
            <a:off x="1795023" y="8973918"/>
            <a:ext cx="1214731" cy="1214731"/>
          </a:xfrm>
          <a:custGeom>
            <a:avLst/>
            <a:gdLst/>
            <a:ahLst/>
            <a:cxnLst/>
            <a:rect r="r" b="b" t="t" l="l"/>
            <a:pathLst>
              <a:path h="1214731" w="1214731">
                <a:moveTo>
                  <a:pt x="0" y="0"/>
                </a:moveTo>
                <a:lnTo>
                  <a:pt x="1214731" y="0"/>
                </a:lnTo>
                <a:lnTo>
                  <a:pt x="1214731" y="1214731"/>
                </a:lnTo>
                <a:lnTo>
                  <a:pt x="0" y="1214731"/>
                </a:lnTo>
                <a:lnTo>
                  <a:pt x="0" y="0"/>
                </a:lnTo>
                <a:close/>
              </a:path>
            </a:pathLst>
          </a:custGeom>
          <a:blipFill>
            <a:blip r:embed="rId2"/>
            <a:stretch>
              <a:fillRect l="0" t="0" r="0" b="0"/>
            </a:stretch>
          </a:blipFill>
        </p:spPr>
      </p:sp>
      <p:sp>
        <p:nvSpPr>
          <p:cNvPr name="Freeform 4" id="4"/>
          <p:cNvSpPr/>
          <p:nvPr/>
        </p:nvSpPr>
        <p:spPr>
          <a:xfrm flipH="false" flipV="false" rot="0">
            <a:off x="110710" y="9065773"/>
            <a:ext cx="1684313" cy="1122876"/>
          </a:xfrm>
          <a:custGeom>
            <a:avLst/>
            <a:gdLst/>
            <a:ahLst/>
            <a:cxnLst/>
            <a:rect r="r" b="b" t="t" l="l"/>
            <a:pathLst>
              <a:path h="1122876" w="1684313">
                <a:moveTo>
                  <a:pt x="0" y="0"/>
                </a:moveTo>
                <a:lnTo>
                  <a:pt x="1684313" y="0"/>
                </a:lnTo>
                <a:lnTo>
                  <a:pt x="1684313" y="1122876"/>
                </a:lnTo>
                <a:lnTo>
                  <a:pt x="0" y="1122876"/>
                </a:lnTo>
                <a:lnTo>
                  <a:pt x="0" y="0"/>
                </a:lnTo>
                <a:close/>
              </a:path>
            </a:pathLst>
          </a:custGeom>
          <a:blipFill>
            <a:blip r:embed="rId3"/>
            <a:stretch>
              <a:fillRect l="0" t="0" r="0" b="0"/>
            </a:stretch>
          </a:blipFill>
        </p:spPr>
      </p:sp>
      <p:sp>
        <p:nvSpPr>
          <p:cNvPr name="TextBox 5" id="5"/>
          <p:cNvSpPr txBox="true"/>
          <p:nvPr/>
        </p:nvSpPr>
        <p:spPr>
          <a:xfrm rot="0">
            <a:off x="5252313" y="257175"/>
            <a:ext cx="7783374" cy="771525"/>
          </a:xfrm>
          <a:prstGeom prst="rect">
            <a:avLst/>
          </a:prstGeom>
        </p:spPr>
        <p:txBody>
          <a:bodyPr anchor="t" rtlCol="false" tIns="0" lIns="0" bIns="0" rIns="0">
            <a:spAutoFit/>
          </a:bodyPr>
          <a:lstStyle/>
          <a:p>
            <a:pPr algn="ctr" marL="0" indent="0" lvl="0">
              <a:lnSpc>
                <a:spcPts val="6000"/>
              </a:lnSpc>
            </a:pPr>
            <a:r>
              <a:rPr lang="en-US" b="true" sz="5000" spc="-100">
                <a:solidFill>
                  <a:srgbClr val="000000"/>
                </a:solidFill>
                <a:latin typeface="Antonio Bold"/>
                <a:ea typeface="Antonio Bold"/>
                <a:cs typeface="Antonio Bold"/>
                <a:sym typeface="Antonio Bold"/>
              </a:rPr>
              <a:t>EXAME DE SUFICIÊNCIA 2023.1</a:t>
            </a:r>
          </a:p>
        </p:txBody>
      </p:sp>
      <p:sp>
        <p:nvSpPr>
          <p:cNvPr name="TextBox 6" id="6"/>
          <p:cNvSpPr txBox="true"/>
          <p:nvPr/>
        </p:nvSpPr>
        <p:spPr>
          <a:xfrm rot="0">
            <a:off x="7933327" y="1057275"/>
            <a:ext cx="2421345" cy="365280"/>
          </a:xfrm>
          <a:prstGeom prst="rect">
            <a:avLst/>
          </a:prstGeom>
        </p:spPr>
        <p:txBody>
          <a:bodyPr anchor="t" rtlCol="false" tIns="0" lIns="0" bIns="0" rIns="0">
            <a:spAutoFit/>
          </a:bodyPr>
          <a:lstStyle/>
          <a:p>
            <a:pPr algn="ctr">
              <a:lnSpc>
                <a:spcPts val="2801"/>
              </a:lnSpc>
              <a:spcBef>
                <a:spcPct val="0"/>
              </a:spcBef>
            </a:pPr>
            <a:r>
              <a:rPr lang="en-US" sz="2334" spc="-46">
                <a:solidFill>
                  <a:srgbClr val="000000"/>
                </a:solidFill>
                <a:latin typeface="Antonio"/>
                <a:ea typeface="Antonio"/>
                <a:cs typeface="Antonio"/>
                <a:sym typeface="Antonio"/>
              </a:rPr>
              <a:t>PROVA TIPO 01 - BRANCA</a:t>
            </a:r>
          </a:p>
        </p:txBody>
      </p:sp>
    </p:spTree>
  </p:cSld>
  <p:clrMapOvr>
    <a:masterClrMapping/>
  </p:clrMapOvr>
</p:sld>
</file>

<file path=ppt/slides/slide2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438665" y="1567229"/>
            <a:ext cx="17410670" cy="7220585"/>
          </a:xfrm>
          <a:prstGeom prst="rect">
            <a:avLst/>
          </a:prstGeom>
        </p:spPr>
        <p:txBody>
          <a:bodyPr anchor="t" rtlCol="false" tIns="0" lIns="0" bIns="0" rIns="0">
            <a:spAutoFit/>
          </a:bodyPr>
          <a:lstStyle/>
          <a:p>
            <a:pPr algn="just">
              <a:lnSpc>
                <a:spcPts val="2860"/>
              </a:lnSpc>
            </a:pPr>
            <a:r>
              <a:rPr lang="en-US" b="true" sz="2200">
                <a:solidFill>
                  <a:srgbClr val="000000"/>
                </a:solidFill>
                <a:latin typeface="Open Sauce Bold"/>
                <a:ea typeface="Open Sauce Bold"/>
                <a:cs typeface="Open Sauce Bold"/>
                <a:sym typeface="Open Sauce Bold"/>
              </a:rPr>
              <a:t>RESOLUÇÃO:</a:t>
            </a:r>
          </a:p>
          <a:p>
            <a:pPr algn="just">
              <a:lnSpc>
                <a:spcPts val="2860"/>
              </a:lnSpc>
            </a:pPr>
          </a:p>
          <a:p>
            <a:pPr algn="just">
              <a:lnSpc>
                <a:spcPts val="2860"/>
              </a:lnSpc>
            </a:pPr>
            <a:r>
              <a:rPr lang="en-US" sz="2200">
                <a:solidFill>
                  <a:srgbClr val="000000"/>
                </a:solidFill>
                <a:latin typeface="Open Sauce"/>
                <a:ea typeface="Open Sauce"/>
                <a:cs typeface="Open Sauce"/>
                <a:sym typeface="Open Sauce"/>
              </a:rPr>
              <a:t>A questão cobra cálculos e legislação referentes a apuração do imposto sobre serviços (ISSQN), Lei complementar nº 116/2003. O que v</a:t>
            </a:r>
            <a:r>
              <a:rPr lang="en-US" sz="2200" u="none">
                <a:solidFill>
                  <a:srgbClr val="000000"/>
                </a:solidFill>
                <a:latin typeface="Open Sauce"/>
                <a:ea typeface="Open Sauce"/>
                <a:cs typeface="Open Sauce"/>
                <a:sym typeface="Open Sauce"/>
              </a:rPr>
              <a:t>o</a:t>
            </a:r>
            <a:r>
              <a:rPr lang="en-US" sz="2200">
                <a:solidFill>
                  <a:srgbClr val="000000"/>
                </a:solidFill>
                <a:latin typeface="Open Sauce"/>
                <a:ea typeface="Open Sauce"/>
                <a:cs typeface="Open Sauce"/>
                <a:sym typeface="Open Sauce"/>
              </a:rPr>
              <a:t>cê presisaria saber para responder a questão:</a:t>
            </a:r>
          </a:p>
          <a:p>
            <a:pPr algn="just">
              <a:lnSpc>
                <a:spcPts val="2860"/>
              </a:lnSpc>
            </a:pPr>
          </a:p>
          <a:p>
            <a:pPr algn="just">
              <a:lnSpc>
                <a:spcPts val="2860"/>
              </a:lnSpc>
            </a:pPr>
          </a:p>
          <a:p>
            <a:pPr algn="just">
              <a:lnSpc>
                <a:spcPts val="2860"/>
              </a:lnSpc>
            </a:pPr>
          </a:p>
          <a:p>
            <a:pPr algn="just">
              <a:lnSpc>
                <a:spcPts val="2860"/>
              </a:lnSpc>
            </a:pPr>
          </a:p>
          <a:p>
            <a:pPr algn="just">
              <a:lnSpc>
                <a:spcPts val="2860"/>
              </a:lnSpc>
            </a:pPr>
          </a:p>
          <a:p>
            <a:pPr algn="just">
              <a:lnSpc>
                <a:spcPts val="2860"/>
              </a:lnSpc>
            </a:pPr>
          </a:p>
          <a:p>
            <a:pPr algn="just">
              <a:lnSpc>
                <a:spcPts val="2860"/>
              </a:lnSpc>
            </a:pPr>
          </a:p>
          <a:p>
            <a:pPr algn="just">
              <a:lnSpc>
                <a:spcPts val="2860"/>
              </a:lnSpc>
            </a:pPr>
          </a:p>
          <a:p>
            <a:pPr algn="just">
              <a:lnSpc>
                <a:spcPts val="2860"/>
              </a:lnSpc>
            </a:pPr>
          </a:p>
          <a:p>
            <a:pPr algn="just">
              <a:lnSpc>
                <a:spcPts val="2860"/>
              </a:lnSpc>
            </a:pPr>
          </a:p>
          <a:p>
            <a:pPr algn="just" marL="474984" indent="-237492" lvl="1">
              <a:lnSpc>
                <a:spcPts val="2860"/>
              </a:lnSpc>
              <a:buAutoNum type="arabicPeriod" startAt="1"/>
            </a:pPr>
            <a:r>
              <a:rPr lang="en-US" sz="2200">
                <a:solidFill>
                  <a:srgbClr val="000000"/>
                </a:solidFill>
                <a:latin typeface="Open Sauce"/>
                <a:ea typeface="Open Sauce"/>
                <a:cs typeface="Open Sauce"/>
                <a:sym typeface="Open Sauce"/>
              </a:rPr>
              <a:t>A regra geral é que o ISS é devido no município onde está localizado o prestador de serviços;</a:t>
            </a:r>
          </a:p>
          <a:p>
            <a:pPr algn="just" marL="474984" indent="-237492" lvl="1">
              <a:lnSpc>
                <a:spcPts val="2860"/>
              </a:lnSpc>
              <a:buAutoNum type="arabicPeriod" startAt="1"/>
            </a:pPr>
            <a:r>
              <a:rPr lang="en-US" sz="2200">
                <a:solidFill>
                  <a:srgbClr val="000000"/>
                </a:solidFill>
                <a:latin typeface="Open Sauce"/>
                <a:ea typeface="Open Sauce"/>
                <a:cs typeface="Open Sauce"/>
                <a:sym typeface="Open Sauce"/>
              </a:rPr>
              <a:t>A base de cálculo do imposto é o preço do serviço, não importando os custos.</a:t>
            </a:r>
          </a:p>
          <a:p>
            <a:pPr algn="just" marL="474984" indent="-237492" lvl="1">
              <a:lnSpc>
                <a:spcPts val="2860"/>
              </a:lnSpc>
              <a:buAutoNum type="arabicPeriod" startAt="1"/>
            </a:pPr>
            <a:r>
              <a:rPr lang="en-US" sz="2200">
                <a:solidFill>
                  <a:srgbClr val="000000"/>
                </a:solidFill>
                <a:latin typeface="Open Sauce"/>
                <a:ea typeface="Open Sauce"/>
                <a:cs typeface="Open Sauce"/>
                <a:sym typeface="Open Sauce"/>
              </a:rPr>
              <a:t>O imposto não incide sobre serviços prestados no exterior (art 2º, § 1 da lei nº 116/2003)</a:t>
            </a:r>
          </a:p>
          <a:p>
            <a:pPr algn="just">
              <a:lnSpc>
                <a:spcPts val="2860"/>
              </a:lnSpc>
            </a:pPr>
            <a:r>
              <a:rPr lang="en-US" sz="2200">
                <a:solidFill>
                  <a:srgbClr val="000000"/>
                </a:solidFill>
                <a:latin typeface="Open Sauce"/>
                <a:ea typeface="Open Sauce"/>
                <a:cs typeface="Open Sauce"/>
                <a:sym typeface="Open Sauce"/>
              </a:rPr>
              <a:t>Dito isso vamos aos cálculos:</a:t>
            </a:r>
          </a:p>
          <a:p>
            <a:pPr algn="just">
              <a:lnSpc>
                <a:spcPts val="2860"/>
              </a:lnSpc>
            </a:pPr>
          </a:p>
          <a:p>
            <a:pPr algn="just">
              <a:lnSpc>
                <a:spcPts val="2860"/>
              </a:lnSpc>
            </a:pPr>
            <a:r>
              <a:rPr lang="en-US" b="true" sz="2200">
                <a:solidFill>
                  <a:srgbClr val="5FB643"/>
                </a:solidFill>
                <a:latin typeface="Open Sauce Bold"/>
                <a:ea typeface="Open Sauce Bold"/>
                <a:cs typeface="Open Sauce Bold"/>
                <a:sym typeface="Open Sauce Bold"/>
              </a:rPr>
              <a:t>GABARITO: C</a:t>
            </a:r>
          </a:p>
        </p:txBody>
      </p:sp>
      <p:sp>
        <p:nvSpPr>
          <p:cNvPr name="Freeform 3" id="3"/>
          <p:cNvSpPr/>
          <p:nvPr/>
        </p:nvSpPr>
        <p:spPr>
          <a:xfrm flipH="false" flipV="false" rot="0">
            <a:off x="15240170" y="9072269"/>
            <a:ext cx="1214731" cy="1214731"/>
          </a:xfrm>
          <a:custGeom>
            <a:avLst/>
            <a:gdLst/>
            <a:ahLst/>
            <a:cxnLst/>
            <a:rect r="r" b="b" t="t" l="l"/>
            <a:pathLst>
              <a:path h="1214731" w="1214731">
                <a:moveTo>
                  <a:pt x="0" y="0"/>
                </a:moveTo>
                <a:lnTo>
                  <a:pt x="1214731" y="0"/>
                </a:lnTo>
                <a:lnTo>
                  <a:pt x="1214731" y="1214731"/>
                </a:lnTo>
                <a:lnTo>
                  <a:pt x="0" y="1214731"/>
                </a:lnTo>
                <a:lnTo>
                  <a:pt x="0" y="0"/>
                </a:lnTo>
                <a:close/>
              </a:path>
            </a:pathLst>
          </a:custGeom>
          <a:blipFill>
            <a:blip r:embed="rId2"/>
            <a:stretch>
              <a:fillRect l="0" t="0" r="0" b="0"/>
            </a:stretch>
          </a:blipFill>
        </p:spPr>
      </p:sp>
      <p:sp>
        <p:nvSpPr>
          <p:cNvPr name="Freeform 4" id="4"/>
          <p:cNvSpPr/>
          <p:nvPr/>
        </p:nvSpPr>
        <p:spPr>
          <a:xfrm flipH="false" flipV="false" rot="0">
            <a:off x="16454901" y="9164124"/>
            <a:ext cx="1684313" cy="1122876"/>
          </a:xfrm>
          <a:custGeom>
            <a:avLst/>
            <a:gdLst/>
            <a:ahLst/>
            <a:cxnLst/>
            <a:rect r="r" b="b" t="t" l="l"/>
            <a:pathLst>
              <a:path h="1122876" w="1684313">
                <a:moveTo>
                  <a:pt x="0" y="0"/>
                </a:moveTo>
                <a:lnTo>
                  <a:pt x="1684313" y="0"/>
                </a:lnTo>
                <a:lnTo>
                  <a:pt x="1684313" y="1122876"/>
                </a:lnTo>
                <a:lnTo>
                  <a:pt x="0" y="1122876"/>
                </a:lnTo>
                <a:lnTo>
                  <a:pt x="0" y="0"/>
                </a:lnTo>
                <a:close/>
              </a:path>
            </a:pathLst>
          </a:custGeom>
          <a:blipFill>
            <a:blip r:embed="rId3"/>
            <a:stretch>
              <a:fillRect l="0" t="0" r="0" b="0"/>
            </a:stretch>
          </a:blipFill>
        </p:spPr>
      </p:sp>
      <p:sp>
        <p:nvSpPr>
          <p:cNvPr name="Freeform 5" id="5"/>
          <p:cNvSpPr/>
          <p:nvPr/>
        </p:nvSpPr>
        <p:spPr>
          <a:xfrm flipH="false" flipV="false" rot="0">
            <a:off x="3377539" y="3183328"/>
            <a:ext cx="10461078" cy="3145997"/>
          </a:xfrm>
          <a:custGeom>
            <a:avLst/>
            <a:gdLst/>
            <a:ahLst/>
            <a:cxnLst/>
            <a:rect r="r" b="b" t="t" l="l"/>
            <a:pathLst>
              <a:path h="3145997" w="10461078">
                <a:moveTo>
                  <a:pt x="0" y="0"/>
                </a:moveTo>
                <a:lnTo>
                  <a:pt x="10461079" y="0"/>
                </a:lnTo>
                <a:lnTo>
                  <a:pt x="10461079" y="3145996"/>
                </a:lnTo>
                <a:lnTo>
                  <a:pt x="0" y="3145996"/>
                </a:lnTo>
                <a:lnTo>
                  <a:pt x="0" y="0"/>
                </a:lnTo>
                <a:close/>
              </a:path>
            </a:pathLst>
          </a:custGeom>
          <a:blipFill>
            <a:blip r:embed="rId4"/>
            <a:stretch>
              <a:fillRect l="0" t="0" r="0" b="0"/>
            </a:stretch>
          </a:blipFill>
        </p:spPr>
      </p:sp>
      <p:sp>
        <p:nvSpPr>
          <p:cNvPr name="TextBox 6" id="6"/>
          <p:cNvSpPr txBox="true"/>
          <p:nvPr/>
        </p:nvSpPr>
        <p:spPr>
          <a:xfrm rot="0">
            <a:off x="5252313" y="257175"/>
            <a:ext cx="7783374" cy="771525"/>
          </a:xfrm>
          <a:prstGeom prst="rect">
            <a:avLst/>
          </a:prstGeom>
        </p:spPr>
        <p:txBody>
          <a:bodyPr anchor="t" rtlCol="false" tIns="0" lIns="0" bIns="0" rIns="0">
            <a:spAutoFit/>
          </a:bodyPr>
          <a:lstStyle/>
          <a:p>
            <a:pPr algn="ctr" marL="0" indent="0" lvl="0">
              <a:lnSpc>
                <a:spcPts val="6000"/>
              </a:lnSpc>
            </a:pPr>
            <a:r>
              <a:rPr lang="en-US" b="true" sz="5000" spc="-100">
                <a:solidFill>
                  <a:srgbClr val="000000"/>
                </a:solidFill>
                <a:latin typeface="Antonio Bold"/>
                <a:ea typeface="Antonio Bold"/>
                <a:cs typeface="Antonio Bold"/>
                <a:sym typeface="Antonio Bold"/>
              </a:rPr>
              <a:t>EXAME DE SUFICIÊNCIA 2023.1</a:t>
            </a:r>
          </a:p>
        </p:txBody>
      </p:sp>
      <p:sp>
        <p:nvSpPr>
          <p:cNvPr name="Freeform 7" id="7"/>
          <p:cNvSpPr/>
          <p:nvPr/>
        </p:nvSpPr>
        <p:spPr>
          <a:xfrm flipH="false" flipV="false" rot="0">
            <a:off x="2426323" y="8323066"/>
            <a:ext cx="655772" cy="607366"/>
          </a:xfrm>
          <a:custGeom>
            <a:avLst/>
            <a:gdLst/>
            <a:ahLst/>
            <a:cxnLst/>
            <a:rect r="r" b="b" t="t" l="l"/>
            <a:pathLst>
              <a:path h="607366" w="655772">
                <a:moveTo>
                  <a:pt x="0" y="0"/>
                </a:moveTo>
                <a:lnTo>
                  <a:pt x="655772" y="0"/>
                </a:lnTo>
                <a:lnTo>
                  <a:pt x="655772" y="607366"/>
                </a:lnTo>
                <a:lnTo>
                  <a:pt x="0" y="60736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8" id="8"/>
          <p:cNvSpPr txBox="true"/>
          <p:nvPr/>
        </p:nvSpPr>
        <p:spPr>
          <a:xfrm rot="0">
            <a:off x="7933327" y="1057275"/>
            <a:ext cx="2421345" cy="365280"/>
          </a:xfrm>
          <a:prstGeom prst="rect">
            <a:avLst/>
          </a:prstGeom>
        </p:spPr>
        <p:txBody>
          <a:bodyPr anchor="t" rtlCol="false" tIns="0" lIns="0" bIns="0" rIns="0">
            <a:spAutoFit/>
          </a:bodyPr>
          <a:lstStyle/>
          <a:p>
            <a:pPr algn="ctr">
              <a:lnSpc>
                <a:spcPts val="2801"/>
              </a:lnSpc>
              <a:spcBef>
                <a:spcPct val="0"/>
              </a:spcBef>
            </a:pPr>
            <a:r>
              <a:rPr lang="en-US" sz="2334" spc="-46">
                <a:solidFill>
                  <a:srgbClr val="000000"/>
                </a:solidFill>
                <a:latin typeface="Antonio"/>
                <a:ea typeface="Antonio"/>
                <a:cs typeface="Antonio"/>
                <a:sym typeface="Antonio"/>
              </a:rPr>
              <a:t>PROVA TIPO 01 - BRANCA</a:t>
            </a:r>
          </a:p>
        </p:txBody>
      </p:sp>
    </p:spTree>
  </p:cSld>
  <p:clrMapOvr>
    <a:masterClrMapping/>
  </p:clrMapOvr>
</p:sld>
</file>

<file path=ppt/slides/slide2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297424" y="2296972"/>
            <a:ext cx="17410670" cy="5772785"/>
          </a:xfrm>
          <a:prstGeom prst="rect">
            <a:avLst/>
          </a:prstGeom>
        </p:spPr>
        <p:txBody>
          <a:bodyPr anchor="t" rtlCol="false" tIns="0" lIns="0" bIns="0" rIns="0">
            <a:spAutoFit/>
          </a:bodyPr>
          <a:lstStyle/>
          <a:p>
            <a:pPr algn="just">
              <a:lnSpc>
                <a:spcPts val="2860"/>
              </a:lnSpc>
            </a:pPr>
            <a:r>
              <a:rPr lang="en-US" sz="2200">
                <a:solidFill>
                  <a:srgbClr val="000000"/>
                </a:solidFill>
                <a:latin typeface="Open Sauce"/>
                <a:ea typeface="Open Sauce"/>
                <a:cs typeface="Open Sauce"/>
                <a:sym typeface="Open Sauce"/>
              </a:rPr>
              <a:t>29 - TENDO POR BASE AS DISPOSIÇÕES DO CÓDIGO TRIBUTÁRIO NACIONAL, O QUAL DISPÕE SOBRE O SISTEMA TRIBUTÁRIO NACIONAL E INSTITUI NORMAS GERAIS DE DIREITO TRI</a:t>
            </a:r>
            <a:r>
              <a:rPr lang="en-US" sz="2200">
                <a:solidFill>
                  <a:srgbClr val="000000"/>
                </a:solidFill>
                <a:latin typeface="Open Sauce"/>
                <a:ea typeface="Open Sauce"/>
                <a:cs typeface="Open Sauce"/>
                <a:sym typeface="Open Sauce"/>
              </a:rPr>
              <a:t>butário, assinale a afirmativa correta.</a:t>
            </a:r>
          </a:p>
          <a:p>
            <a:pPr algn="just">
              <a:lnSpc>
                <a:spcPts val="2860"/>
              </a:lnSpc>
            </a:pPr>
          </a:p>
          <a:p>
            <a:pPr algn="just">
              <a:lnSpc>
                <a:spcPts val="2860"/>
              </a:lnSpc>
            </a:pPr>
            <a:r>
              <a:rPr lang="en-US" sz="2200">
                <a:solidFill>
                  <a:srgbClr val="000000"/>
                </a:solidFill>
                <a:latin typeface="Open Sauce"/>
                <a:ea typeface="Open Sauce"/>
                <a:cs typeface="Open Sauce"/>
                <a:sym typeface="Open Sauce"/>
              </a:rPr>
              <a:t>A) O crédito tributário nasce da obrigação principal, mas não tem a mesma natureza desta.</a:t>
            </a:r>
          </a:p>
          <a:p>
            <a:pPr algn="just">
              <a:lnSpc>
                <a:spcPts val="2860"/>
              </a:lnSpc>
            </a:pPr>
          </a:p>
          <a:p>
            <a:pPr algn="just">
              <a:lnSpc>
                <a:spcPts val="2860"/>
              </a:lnSpc>
            </a:pPr>
            <a:r>
              <a:rPr lang="en-US" sz="2200">
                <a:solidFill>
                  <a:srgbClr val="000000"/>
                </a:solidFill>
                <a:latin typeface="Open Sauce"/>
                <a:ea typeface="Open Sauce"/>
                <a:cs typeface="Open Sauce"/>
                <a:sym typeface="Open Sauce"/>
              </a:rPr>
              <a:t>B) O crédito tributário regularmente constituído somente se modifica ou extingue por ordem expressa do profissional de contabilidade.</a:t>
            </a:r>
          </a:p>
          <a:p>
            <a:pPr algn="just">
              <a:lnSpc>
                <a:spcPts val="2860"/>
              </a:lnSpc>
            </a:pPr>
          </a:p>
          <a:p>
            <a:pPr algn="just">
              <a:lnSpc>
                <a:spcPts val="2860"/>
              </a:lnSpc>
            </a:pPr>
            <a:r>
              <a:rPr lang="en-US" sz="2200">
                <a:solidFill>
                  <a:srgbClr val="000000"/>
                </a:solidFill>
                <a:latin typeface="Open Sauce"/>
                <a:ea typeface="Open Sauce"/>
                <a:cs typeface="Open Sauce"/>
                <a:sym typeface="Open Sauce"/>
              </a:rPr>
              <a:t>C) Compete, privativamente, ao profissional de contabilidade constituir o crédito tributário por meio de procedimento administrativo tendente a verificar a ocorrência do fato gerador da obrigação.</a:t>
            </a:r>
          </a:p>
          <a:p>
            <a:pPr algn="just">
              <a:lnSpc>
                <a:spcPts val="2860"/>
              </a:lnSpc>
            </a:pPr>
          </a:p>
          <a:p>
            <a:pPr algn="just">
              <a:lnSpc>
                <a:spcPts val="2860"/>
              </a:lnSpc>
            </a:pPr>
            <a:r>
              <a:rPr lang="en-US" sz="2200">
                <a:solidFill>
                  <a:srgbClr val="000000"/>
                </a:solidFill>
                <a:latin typeface="Open Sauce"/>
                <a:ea typeface="Open Sauce"/>
                <a:cs typeface="Open Sauce"/>
                <a:sym typeface="Open Sauce"/>
              </a:rPr>
              <a:t>D) As circunstâncias que modificam o crédito tributário, sua extensão ou seus efeitos, ou as garantias ou os privilégios a ele atribuídos, ou que excluem sua exigibilidade não afetam a obrigação tributária que lhe deu</a:t>
            </a:r>
            <a:r>
              <a:rPr lang="en-US" sz="2200">
                <a:solidFill>
                  <a:srgbClr val="000000"/>
                </a:solidFill>
                <a:latin typeface="Open Sauce"/>
                <a:ea typeface="Open Sauce"/>
                <a:cs typeface="Open Sauce"/>
                <a:sym typeface="Open Sauce"/>
              </a:rPr>
              <a:t> ORIGEM.</a:t>
            </a:r>
          </a:p>
          <a:p>
            <a:pPr algn="just">
              <a:lnSpc>
                <a:spcPts val="2860"/>
              </a:lnSpc>
            </a:pPr>
          </a:p>
          <a:p>
            <a:pPr algn="just">
              <a:lnSpc>
                <a:spcPts val="2860"/>
              </a:lnSpc>
            </a:pPr>
          </a:p>
        </p:txBody>
      </p:sp>
      <p:sp>
        <p:nvSpPr>
          <p:cNvPr name="Freeform 3" id="3"/>
          <p:cNvSpPr/>
          <p:nvPr/>
        </p:nvSpPr>
        <p:spPr>
          <a:xfrm flipH="false" flipV="false" rot="0">
            <a:off x="1795023" y="8973918"/>
            <a:ext cx="1214731" cy="1214731"/>
          </a:xfrm>
          <a:custGeom>
            <a:avLst/>
            <a:gdLst/>
            <a:ahLst/>
            <a:cxnLst/>
            <a:rect r="r" b="b" t="t" l="l"/>
            <a:pathLst>
              <a:path h="1214731" w="1214731">
                <a:moveTo>
                  <a:pt x="0" y="0"/>
                </a:moveTo>
                <a:lnTo>
                  <a:pt x="1214731" y="0"/>
                </a:lnTo>
                <a:lnTo>
                  <a:pt x="1214731" y="1214731"/>
                </a:lnTo>
                <a:lnTo>
                  <a:pt x="0" y="1214731"/>
                </a:lnTo>
                <a:lnTo>
                  <a:pt x="0" y="0"/>
                </a:lnTo>
                <a:close/>
              </a:path>
            </a:pathLst>
          </a:custGeom>
          <a:blipFill>
            <a:blip r:embed="rId2"/>
            <a:stretch>
              <a:fillRect l="0" t="0" r="0" b="0"/>
            </a:stretch>
          </a:blipFill>
        </p:spPr>
      </p:sp>
      <p:sp>
        <p:nvSpPr>
          <p:cNvPr name="Freeform 4" id="4"/>
          <p:cNvSpPr/>
          <p:nvPr/>
        </p:nvSpPr>
        <p:spPr>
          <a:xfrm flipH="false" flipV="false" rot="0">
            <a:off x="110710" y="9065773"/>
            <a:ext cx="1684313" cy="1122876"/>
          </a:xfrm>
          <a:custGeom>
            <a:avLst/>
            <a:gdLst/>
            <a:ahLst/>
            <a:cxnLst/>
            <a:rect r="r" b="b" t="t" l="l"/>
            <a:pathLst>
              <a:path h="1122876" w="1684313">
                <a:moveTo>
                  <a:pt x="0" y="0"/>
                </a:moveTo>
                <a:lnTo>
                  <a:pt x="1684313" y="0"/>
                </a:lnTo>
                <a:lnTo>
                  <a:pt x="1684313" y="1122876"/>
                </a:lnTo>
                <a:lnTo>
                  <a:pt x="0" y="1122876"/>
                </a:lnTo>
                <a:lnTo>
                  <a:pt x="0" y="0"/>
                </a:lnTo>
                <a:close/>
              </a:path>
            </a:pathLst>
          </a:custGeom>
          <a:blipFill>
            <a:blip r:embed="rId3"/>
            <a:stretch>
              <a:fillRect l="0" t="0" r="0" b="0"/>
            </a:stretch>
          </a:blipFill>
        </p:spPr>
      </p:sp>
      <p:sp>
        <p:nvSpPr>
          <p:cNvPr name="TextBox 5" id="5"/>
          <p:cNvSpPr txBox="true"/>
          <p:nvPr/>
        </p:nvSpPr>
        <p:spPr>
          <a:xfrm rot="0">
            <a:off x="5252313" y="257175"/>
            <a:ext cx="7783374" cy="771525"/>
          </a:xfrm>
          <a:prstGeom prst="rect">
            <a:avLst/>
          </a:prstGeom>
        </p:spPr>
        <p:txBody>
          <a:bodyPr anchor="t" rtlCol="false" tIns="0" lIns="0" bIns="0" rIns="0">
            <a:spAutoFit/>
          </a:bodyPr>
          <a:lstStyle/>
          <a:p>
            <a:pPr algn="ctr" marL="0" indent="0" lvl="0">
              <a:lnSpc>
                <a:spcPts val="6000"/>
              </a:lnSpc>
            </a:pPr>
            <a:r>
              <a:rPr lang="en-US" b="true" sz="5000" spc="-100">
                <a:solidFill>
                  <a:srgbClr val="000000"/>
                </a:solidFill>
                <a:latin typeface="Antonio Bold"/>
                <a:ea typeface="Antonio Bold"/>
                <a:cs typeface="Antonio Bold"/>
                <a:sym typeface="Antonio Bold"/>
              </a:rPr>
              <a:t>EXAME DE SUFICIÊNCIA 2023.2</a:t>
            </a:r>
          </a:p>
        </p:txBody>
      </p:sp>
      <p:sp>
        <p:nvSpPr>
          <p:cNvPr name="TextBox 6" id="6"/>
          <p:cNvSpPr txBox="true"/>
          <p:nvPr/>
        </p:nvSpPr>
        <p:spPr>
          <a:xfrm rot="0">
            <a:off x="7933327" y="1057275"/>
            <a:ext cx="2421345" cy="365280"/>
          </a:xfrm>
          <a:prstGeom prst="rect">
            <a:avLst/>
          </a:prstGeom>
        </p:spPr>
        <p:txBody>
          <a:bodyPr anchor="t" rtlCol="false" tIns="0" lIns="0" bIns="0" rIns="0">
            <a:spAutoFit/>
          </a:bodyPr>
          <a:lstStyle/>
          <a:p>
            <a:pPr algn="ctr">
              <a:lnSpc>
                <a:spcPts val="2801"/>
              </a:lnSpc>
              <a:spcBef>
                <a:spcPct val="0"/>
              </a:spcBef>
            </a:pPr>
            <a:r>
              <a:rPr lang="en-US" sz="2334" spc="-46">
                <a:solidFill>
                  <a:srgbClr val="000000"/>
                </a:solidFill>
                <a:latin typeface="Antonio"/>
                <a:ea typeface="Antonio"/>
                <a:cs typeface="Antonio"/>
                <a:sym typeface="Antonio"/>
              </a:rPr>
              <a:t>PROVA TIPO 01 - BRANCA</a:t>
            </a:r>
          </a:p>
        </p:txBody>
      </p:sp>
    </p:spTree>
  </p:cSld>
  <p:clrMapOvr>
    <a:masterClrMapping/>
  </p:clrMapOvr>
</p:sld>
</file>

<file path=ppt/slides/slide2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438665" y="1019175"/>
            <a:ext cx="17410670" cy="5410835"/>
          </a:xfrm>
          <a:prstGeom prst="rect">
            <a:avLst/>
          </a:prstGeom>
        </p:spPr>
        <p:txBody>
          <a:bodyPr anchor="t" rtlCol="false" tIns="0" lIns="0" bIns="0" rIns="0">
            <a:spAutoFit/>
          </a:bodyPr>
          <a:lstStyle/>
          <a:p>
            <a:pPr algn="just">
              <a:lnSpc>
                <a:spcPts val="2860"/>
              </a:lnSpc>
            </a:pPr>
            <a:r>
              <a:rPr lang="en-US" b="true" sz="2200">
                <a:solidFill>
                  <a:srgbClr val="000000"/>
                </a:solidFill>
                <a:latin typeface="Open Sauce Bold"/>
                <a:ea typeface="Open Sauce Bold"/>
                <a:cs typeface="Open Sauce Bold"/>
                <a:sym typeface="Open Sauce Bold"/>
              </a:rPr>
              <a:t>RESOLUÇÃO:</a:t>
            </a:r>
          </a:p>
          <a:p>
            <a:pPr algn="just">
              <a:lnSpc>
                <a:spcPts val="2860"/>
              </a:lnSpc>
            </a:pPr>
          </a:p>
          <a:p>
            <a:pPr algn="just">
              <a:lnSpc>
                <a:spcPts val="2860"/>
              </a:lnSpc>
            </a:pPr>
            <a:r>
              <a:rPr lang="en-US" sz="2200">
                <a:solidFill>
                  <a:srgbClr val="000000"/>
                </a:solidFill>
                <a:latin typeface="Open Sauce"/>
                <a:ea typeface="Open Sauce"/>
                <a:cs typeface="Open Sauce"/>
                <a:sym typeface="Open Sauce"/>
              </a:rPr>
              <a:t>DE</a:t>
            </a:r>
            <a:r>
              <a:rPr lang="en-US" sz="2200">
                <a:solidFill>
                  <a:srgbClr val="000000"/>
                </a:solidFill>
                <a:latin typeface="Open Sauce"/>
                <a:ea typeface="Open Sauce"/>
                <a:cs typeface="Open Sauce"/>
                <a:sym typeface="Open Sauce"/>
              </a:rPr>
              <a:t> ACORDO COM O DIREITO TRIBUTÁRIO BRASILEIRO, CRÉDITO TRIBUTÁRIO É O DIREITO DE CRÉDITO DA FAZENDA PÚBLICA, JÁ DEVIDAMENTE APURADO POR PROCEDIMENTO ADMINISTRATIVO DENOMINADO LANÇAMENTO, OU SEJA, DOTADO DE CERTEZA, LIQUIDEZ E EXIGIBILIDADE, ESTABELECENDO UM VÍNCULO JURÍDICO QUE OBRIGA O CONTRIBUINTE OU RESPONSÁVEL (SUJEITO PASSIVO) A PAGAR O TRIBUTO AO SUJEITO ATIVO (ESTADO OU ENTE PARAFISCAL).</a:t>
            </a:r>
          </a:p>
          <a:p>
            <a:pPr algn="just">
              <a:lnSpc>
                <a:spcPts val="2860"/>
              </a:lnSpc>
            </a:pPr>
            <a:r>
              <a:rPr lang="en-US" sz="2200">
                <a:solidFill>
                  <a:srgbClr val="000000"/>
                </a:solidFill>
                <a:latin typeface="Open Sauce"/>
                <a:ea typeface="Open Sauce"/>
                <a:cs typeface="Open Sauce"/>
                <a:sym typeface="Open Sauce"/>
              </a:rPr>
              <a:t> </a:t>
            </a:r>
          </a:p>
          <a:p>
            <a:pPr algn="just">
              <a:lnSpc>
                <a:spcPts val="2860"/>
              </a:lnSpc>
            </a:pPr>
            <a:r>
              <a:rPr lang="en-US" sz="2200">
                <a:solidFill>
                  <a:srgbClr val="000000"/>
                </a:solidFill>
                <a:latin typeface="Open Sauce"/>
                <a:ea typeface="Open Sauce"/>
                <a:cs typeface="Open Sauce"/>
                <a:sym typeface="Open Sauce"/>
              </a:rPr>
              <a:t>O CRÉDITO TRIBUTÁRIO SURGE DA OCORRÊNCIA DA OBRIGAÇÃO TRIBUTÁRIA PRINCIPAL E PARA QUE O ESTADO POSSA EXIGIR O CRÉDITO TRIBUTÁRIO, É NECESSÁRIO QUE OCORRA O FATO GERADOR, E QUE O ESTADO INDIVIDUALIZE E QUANTIFIQUE O VALOR A SER PAGO, COM O LANÇAMENTO. QUANDO USAMOS O TERMO “CONSIDERANDO O DISPOSTO EM LEGISLAÇÃO VIGENTE SOBRE CRÉDITO TRIBUTÁRIO “ESTAMOS NOS REFERINDO A LEI Nº 5.172, DE 25 DE OUTUBRO DE 1966 – O CÓDIGO TRIBUTÁRIO NACIONAL.</a:t>
            </a:r>
          </a:p>
          <a:p>
            <a:pPr algn="just">
              <a:lnSpc>
                <a:spcPts val="2860"/>
              </a:lnSpc>
            </a:pPr>
            <a:r>
              <a:rPr lang="en-US" sz="2200">
                <a:solidFill>
                  <a:srgbClr val="000000"/>
                </a:solidFill>
                <a:latin typeface="Open Sauce"/>
                <a:ea typeface="Open Sauce"/>
                <a:cs typeface="Open Sauce"/>
                <a:sym typeface="Open Sauce"/>
              </a:rPr>
              <a:t> </a:t>
            </a:r>
          </a:p>
          <a:p>
            <a:pPr algn="just">
              <a:lnSpc>
                <a:spcPts val="2860"/>
              </a:lnSpc>
            </a:pPr>
          </a:p>
          <a:p>
            <a:pPr algn="just">
              <a:lnSpc>
                <a:spcPts val="2860"/>
              </a:lnSpc>
            </a:pPr>
          </a:p>
        </p:txBody>
      </p:sp>
      <p:sp>
        <p:nvSpPr>
          <p:cNvPr name="Freeform 3" id="3"/>
          <p:cNvSpPr/>
          <p:nvPr/>
        </p:nvSpPr>
        <p:spPr>
          <a:xfrm flipH="false" flipV="false" rot="0">
            <a:off x="15240170" y="9072269"/>
            <a:ext cx="1214731" cy="1214731"/>
          </a:xfrm>
          <a:custGeom>
            <a:avLst/>
            <a:gdLst/>
            <a:ahLst/>
            <a:cxnLst/>
            <a:rect r="r" b="b" t="t" l="l"/>
            <a:pathLst>
              <a:path h="1214731" w="1214731">
                <a:moveTo>
                  <a:pt x="0" y="0"/>
                </a:moveTo>
                <a:lnTo>
                  <a:pt x="1214731" y="0"/>
                </a:lnTo>
                <a:lnTo>
                  <a:pt x="1214731" y="1214731"/>
                </a:lnTo>
                <a:lnTo>
                  <a:pt x="0" y="1214731"/>
                </a:lnTo>
                <a:lnTo>
                  <a:pt x="0" y="0"/>
                </a:lnTo>
                <a:close/>
              </a:path>
            </a:pathLst>
          </a:custGeom>
          <a:blipFill>
            <a:blip r:embed="rId2"/>
            <a:stretch>
              <a:fillRect l="0" t="0" r="0" b="0"/>
            </a:stretch>
          </a:blipFill>
        </p:spPr>
      </p:sp>
      <p:sp>
        <p:nvSpPr>
          <p:cNvPr name="Freeform 4" id="4"/>
          <p:cNvSpPr/>
          <p:nvPr/>
        </p:nvSpPr>
        <p:spPr>
          <a:xfrm flipH="false" flipV="false" rot="0">
            <a:off x="16454901" y="9164124"/>
            <a:ext cx="1684313" cy="1122876"/>
          </a:xfrm>
          <a:custGeom>
            <a:avLst/>
            <a:gdLst/>
            <a:ahLst/>
            <a:cxnLst/>
            <a:rect r="r" b="b" t="t" l="l"/>
            <a:pathLst>
              <a:path h="1122876" w="1684313">
                <a:moveTo>
                  <a:pt x="0" y="0"/>
                </a:moveTo>
                <a:lnTo>
                  <a:pt x="1684313" y="0"/>
                </a:lnTo>
                <a:lnTo>
                  <a:pt x="1684313" y="1122876"/>
                </a:lnTo>
                <a:lnTo>
                  <a:pt x="0" y="1122876"/>
                </a:lnTo>
                <a:lnTo>
                  <a:pt x="0" y="0"/>
                </a:lnTo>
                <a:close/>
              </a:path>
            </a:pathLst>
          </a:custGeom>
          <a:blipFill>
            <a:blip r:embed="rId3"/>
            <a:stretch>
              <a:fillRect l="0" t="0" r="0" b="0"/>
            </a:stretch>
          </a:blipFill>
        </p:spPr>
      </p:sp>
      <p:sp>
        <p:nvSpPr>
          <p:cNvPr name="TextBox 5" id="5"/>
          <p:cNvSpPr txBox="true"/>
          <p:nvPr/>
        </p:nvSpPr>
        <p:spPr>
          <a:xfrm rot="0">
            <a:off x="5252313" y="257175"/>
            <a:ext cx="7783374" cy="771525"/>
          </a:xfrm>
          <a:prstGeom prst="rect">
            <a:avLst/>
          </a:prstGeom>
        </p:spPr>
        <p:txBody>
          <a:bodyPr anchor="t" rtlCol="false" tIns="0" lIns="0" bIns="0" rIns="0">
            <a:spAutoFit/>
          </a:bodyPr>
          <a:lstStyle/>
          <a:p>
            <a:pPr algn="ctr" marL="0" indent="0" lvl="0">
              <a:lnSpc>
                <a:spcPts val="6000"/>
              </a:lnSpc>
            </a:pPr>
            <a:r>
              <a:rPr lang="en-US" b="true" sz="5000" spc="-100">
                <a:solidFill>
                  <a:srgbClr val="000000"/>
                </a:solidFill>
                <a:latin typeface="Antonio Bold"/>
                <a:ea typeface="Antonio Bold"/>
                <a:cs typeface="Antonio Bold"/>
                <a:sym typeface="Antonio Bold"/>
              </a:rPr>
              <a:t>EXAME DE SUFICIÊNCIA 2023.2</a:t>
            </a:r>
          </a:p>
        </p:txBody>
      </p:sp>
      <p:sp>
        <p:nvSpPr>
          <p:cNvPr name="TextBox 6" id="6"/>
          <p:cNvSpPr txBox="true"/>
          <p:nvPr/>
        </p:nvSpPr>
        <p:spPr>
          <a:xfrm rot="0">
            <a:off x="7933327" y="1057275"/>
            <a:ext cx="2421345" cy="365280"/>
          </a:xfrm>
          <a:prstGeom prst="rect">
            <a:avLst/>
          </a:prstGeom>
        </p:spPr>
        <p:txBody>
          <a:bodyPr anchor="t" rtlCol="false" tIns="0" lIns="0" bIns="0" rIns="0">
            <a:spAutoFit/>
          </a:bodyPr>
          <a:lstStyle/>
          <a:p>
            <a:pPr algn="ctr">
              <a:lnSpc>
                <a:spcPts val="2801"/>
              </a:lnSpc>
              <a:spcBef>
                <a:spcPct val="0"/>
              </a:spcBef>
            </a:pPr>
            <a:r>
              <a:rPr lang="en-US" sz="2334" spc="-46">
                <a:solidFill>
                  <a:srgbClr val="000000"/>
                </a:solidFill>
                <a:latin typeface="Antonio"/>
                <a:ea typeface="Antonio"/>
                <a:cs typeface="Antonio"/>
                <a:sym typeface="Antonio"/>
              </a:rPr>
              <a:t>PROVA TIPO 01 - BRANCA</a:t>
            </a:r>
          </a:p>
        </p:txBody>
      </p:sp>
    </p:spTree>
  </p:cSld>
  <p:clrMapOvr>
    <a:masterClrMapping/>
  </p:clrMapOvr>
</p:sld>
</file>

<file path=ppt/slides/slide2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438665" y="1057275"/>
            <a:ext cx="17410670" cy="8533765"/>
          </a:xfrm>
          <a:prstGeom prst="rect">
            <a:avLst/>
          </a:prstGeom>
        </p:spPr>
        <p:txBody>
          <a:bodyPr anchor="t" rtlCol="false" tIns="0" lIns="0" bIns="0" rIns="0">
            <a:spAutoFit/>
          </a:bodyPr>
          <a:lstStyle/>
          <a:p>
            <a:pPr algn="just">
              <a:lnSpc>
                <a:spcPts val="2420"/>
              </a:lnSpc>
            </a:pPr>
            <a:r>
              <a:rPr lang="en-US" b="true" sz="2200">
                <a:solidFill>
                  <a:srgbClr val="000000"/>
                </a:solidFill>
                <a:latin typeface="Open Sauce Bold"/>
                <a:ea typeface="Open Sauce Bold"/>
                <a:cs typeface="Open Sauce Bold"/>
                <a:sym typeface="Open Sauce Bold"/>
              </a:rPr>
              <a:t>RESOLUÇÃO:</a:t>
            </a:r>
          </a:p>
          <a:p>
            <a:pPr algn="just">
              <a:lnSpc>
                <a:spcPts val="2420"/>
              </a:lnSpc>
            </a:pPr>
          </a:p>
          <a:p>
            <a:pPr algn="just">
              <a:lnSpc>
                <a:spcPts val="2420"/>
              </a:lnSpc>
            </a:pPr>
            <a:r>
              <a:rPr lang="en-US" sz="2200">
                <a:solidFill>
                  <a:srgbClr val="000000"/>
                </a:solidFill>
                <a:latin typeface="Open Sauce"/>
                <a:ea typeface="Open Sauce"/>
                <a:cs typeface="Open Sauce"/>
                <a:sym typeface="Open Sauce"/>
              </a:rPr>
              <a:t>VAMOS</a:t>
            </a:r>
            <a:r>
              <a:rPr lang="en-US" sz="2200">
                <a:solidFill>
                  <a:srgbClr val="000000"/>
                </a:solidFill>
                <a:latin typeface="Open Sauce"/>
                <a:ea typeface="Open Sauce"/>
                <a:cs typeface="Open Sauce"/>
                <a:sym typeface="Open Sauce"/>
              </a:rPr>
              <a:t> AGORA ANALISAR AS ALTERNATIVAS INDIVIDUALMENTE:</a:t>
            </a:r>
          </a:p>
          <a:p>
            <a:pPr algn="just">
              <a:lnSpc>
                <a:spcPts val="2420"/>
              </a:lnSpc>
            </a:pPr>
            <a:r>
              <a:rPr lang="en-US" sz="2200">
                <a:solidFill>
                  <a:srgbClr val="000000"/>
                </a:solidFill>
                <a:latin typeface="Open Sauce"/>
                <a:ea typeface="Open Sauce"/>
                <a:cs typeface="Open Sauce"/>
                <a:sym typeface="Open Sauce"/>
              </a:rPr>
              <a:t> </a:t>
            </a:r>
          </a:p>
          <a:p>
            <a:pPr algn="just">
              <a:lnSpc>
                <a:spcPts val="2420"/>
              </a:lnSpc>
            </a:pPr>
            <a:r>
              <a:rPr lang="en-US" sz="2200">
                <a:solidFill>
                  <a:srgbClr val="000000"/>
                </a:solidFill>
                <a:latin typeface="Open Sauce"/>
                <a:ea typeface="Open Sauce"/>
                <a:cs typeface="Open Sauce"/>
                <a:sym typeface="Open Sauce"/>
              </a:rPr>
              <a:t>A) O CRÉDITO TRIBUTÁRIO NASCE DA OBRIGAÇÃO PRINCIPAL, MAS NÃO TEM A MESMA NATUREZA DESTA.</a:t>
            </a:r>
          </a:p>
          <a:p>
            <a:pPr algn="just">
              <a:lnSpc>
                <a:spcPts val="2420"/>
              </a:lnSpc>
            </a:pPr>
            <a:r>
              <a:rPr lang="en-US" sz="2200">
                <a:solidFill>
                  <a:srgbClr val="000000"/>
                </a:solidFill>
                <a:latin typeface="Open Sauce"/>
                <a:ea typeface="Open Sauce"/>
                <a:cs typeface="Open Sauce"/>
                <a:sym typeface="Open Sauce"/>
              </a:rPr>
              <a:t> </a:t>
            </a:r>
          </a:p>
          <a:p>
            <a:pPr algn="just">
              <a:lnSpc>
                <a:spcPts val="2420"/>
              </a:lnSpc>
            </a:pPr>
            <a:r>
              <a:rPr lang="en-US" sz="2200">
                <a:solidFill>
                  <a:srgbClr val="EC1D24"/>
                </a:solidFill>
                <a:latin typeface="Open Sauce"/>
                <a:ea typeface="Open Sauce"/>
                <a:cs typeface="Open Sauce"/>
                <a:sym typeface="Open Sauce"/>
              </a:rPr>
              <a:t>ALTERNATIVA INCORRETA.</a:t>
            </a:r>
          </a:p>
          <a:p>
            <a:pPr algn="just">
              <a:lnSpc>
                <a:spcPts val="2420"/>
              </a:lnSpc>
            </a:pPr>
            <a:r>
              <a:rPr lang="en-US" sz="2200">
                <a:solidFill>
                  <a:srgbClr val="000000"/>
                </a:solidFill>
                <a:latin typeface="Open Sauce"/>
                <a:ea typeface="Open Sauce"/>
                <a:cs typeface="Open Sauce"/>
                <a:sym typeface="Open Sauce"/>
              </a:rPr>
              <a:t> </a:t>
            </a:r>
          </a:p>
          <a:p>
            <a:pPr algn="just">
              <a:lnSpc>
                <a:spcPts val="2420"/>
              </a:lnSpc>
            </a:pPr>
            <a:r>
              <a:rPr lang="en-US" sz="2200">
                <a:solidFill>
                  <a:srgbClr val="000000"/>
                </a:solidFill>
                <a:latin typeface="Open Sauce"/>
                <a:ea typeface="Open Sauce"/>
                <a:cs typeface="Open Sauce"/>
                <a:sym typeface="Open Sauce"/>
              </a:rPr>
              <a:t>NESTA ALTERNATIVA O EXAMINADOR ACRESCENTOU UM ADVÉRBIO DE NEGAÇÃO O “NÃO” TORNANDO A ALTERNATIVA INCORRETA, VEJA O QUE DIZ A NORMA EM SEU ART. 139:</a:t>
            </a:r>
          </a:p>
          <a:p>
            <a:pPr algn="just">
              <a:lnSpc>
                <a:spcPts val="2420"/>
              </a:lnSpc>
            </a:pPr>
            <a:r>
              <a:rPr lang="en-US" sz="2200">
                <a:solidFill>
                  <a:srgbClr val="000000"/>
                </a:solidFill>
                <a:latin typeface="Open Sauce"/>
                <a:ea typeface="Open Sauce"/>
                <a:cs typeface="Open Sauce"/>
                <a:sym typeface="Open Sauce"/>
              </a:rPr>
              <a:t> </a:t>
            </a:r>
          </a:p>
          <a:p>
            <a:pPr algn="just">
              <a:lnSpc>
                <a:spcPts val="2420"/>
              </a:lnSpc>
            </a:pPr>
            <a:r>
              <a:rPr lang="en-US" sz="2200">
                <a:solidFill>
                  <a:srgbClr val="000000"/>
                </a:solidFill>
                <a:latin typeface="Open Sauce"/>
                <a:ea typeface="Open Sauce"/>
                <a:cs typeface="Open Sauce"/>
                <a:sym typeface="Open Sauce"/>
              </a:rPr>
              <a:t>“ART. 139. O CRÉDITO TRIBUTÁRIO DECORRE DA OBRIGAÇÃO PRINCIPAL E TEM A MESMA NATUREZA DESTA.</a:t>
            </a:r>
          </a:p>
          <a:p>
            <a:pPr algn="just">
              <a:lnSpc>
                <a:spcPts val="2420"/>
              </a:lnSpc>
            </a:pPr>
            <a:r>
              <a:rPr lang="en-US" sz="2200">
                <a:solidFill>
                  <a:srgbClr val="000000"/>
                </a:solidFill>
                <a:latin typeface="Open Sauce"/>
                <a:ea typeface="Open Sauce"/>
                <a:cs typeface="Open Sauce"/>
                <a:sym typeface="Open Sauce"/>
              </a:rPr>
              <a:t> </a:t>
            </a:r>
          </a:p>
          <a:p>
            <a:pPr algn="just">
              <a:lnSpc>
                <a:spcPts val="2420"/>
              </a:lnSpc>
            </a:pPr>
            <a:r>
              <a:rPr lang="en-US" sz="2200">
                <a:solidFill>
                  <a:srgbClr val="000000"/>
                </a:solidFill>
                <a:latin typeface="Open Sauce"/>
                <a:ea typeface="Open Sauce"/>
                <a:cs typeface="Open Sauce"/>
                <a:sym typeface="Open Sauce"/>
              </a:rPr>
              <a:t>B) O CRÉDITO TRIBUTÁRIO REGULARMENTE CONSTITUÍDO SOMENTE SE MODIFICA OU EXTINGUE POR ORDEM EXPRESSA DO PROFISSIONAL DE CONTABILIDADE.</a:t>
            </a:r>
          </a:p>
          <a:p>
            <a:pPr algn="just">
              <a:lnSpc>
                <a:spcPts val="2420"/>
              </a:lnSpc>
            </a:pPr>
            <a:r>
              <a:rPr lang="en-US" sz="2200">
                <a:solidFill>
                  <a:srgbClr val="000000"/>
                </a:solidFill>
                <a:latin typeface="Open Sauce"/>
                <a:ea typeface="Open Sauce"/>
                <a:cs typeface="Open Sauce"/>
                <a:sym typeface="Open Sauce"/>
              </a:rPr>
              <a:t> </a:t>
            </a:r>
          </a:p>
          <a:p>
            <a:pPr algn="just">
              <a:lnSpc>
                <a:spcPts val="2420"/>
              </a:lnSpc>
            </a:pPr>
            <a:r>
              <a:rPr lang="en-US" sz="2200">
                <a:solidFill>
                  <a:srgbClr val="EC1D24"/>
                </a:solidFill>
                <a:latin typeface="Open Sauce"/>
                <a:ea typeface="Open Sauce"/>
                <a:cs typeface="Open Sauce"/>
                <a:sym typeface="Open Sauce"/>
              </a:rPr>
              <a:t>ALTERNATIVA INCORRETA.</a:t>
            </a:r>
          </a:p>
          <a:p>
            <a:pPr algn="just">
              <a:lnSpc>
                <a:spcPts val="2420"/>
              </a:lnSpc>
            </a:pPr>
            <a:r>
              <a:rPr lang="en-US" sz="2200">
                <a:solidFill>
                  <a:srgbClr val="000000"/>
                </a:solidFill>
                <a:latin typeface="Open Sauce"/>
                <a:ea typeface="Open Sauce"/>
                <a:cs typeface="Open Sauce"/>
                <a:sym typeface="Open Sauce"/>
              </a:rPr>
              <a:t> </a:t>
            </a:r>
          </a:p>
          <a:p>
            <a:pPr algn="just">
              <a:lnSpc>
                <a:spcPts val="2420"/>
              </a:lnSpc>
            </a:pPr>
            <a:r>
              <a:rPr lang="en-US" sz="2200">
                <a:solidFill>
                  <a:srgbClr val="000000"/>
                </a:solidFill>
                <a:latin typeface="Open Sauce"/>
                <a:ea typeface="Open Sauce"/>
                <a:cs typeface="Open Sauce"/>
                <a:sym typeface="Open Sauce"/>
              </a:rPr>
              <a:t>A ALTERNATIVA ESTÁ INCORRETA PELA INSERÇÃO DA FIGURA DO PROFISSIONAL CONTÁBIL NO CONTESTO DA ALTERNATIVA, NOTE QUE CASO A ALTERNATIVA ESTIVESSE CORRETA O PROFISSIONAL CONTÁBIL TERIA PODER DE ESTADO OU ENTE FISCAL, O CORRETO SERIA: “NOS CASOS PREVISTOS NESTA LEI”, CONFORME O TEXTO DO ART. 141.</a:t>
            </a:r>
          </a:p>
          <a:p>
            <a:pPr algn="just">
              <a:lnSpc>
                <a:spcPts val="2420"/>
              </a:lnSpc>
            </a:pPr>
            <a:r>
              <a:rPr lang="en-US" sz="2200">
                <a:solidFill>
                  <a:srgbClr val="000000"/>
                </a:solidFill>
                <a:latin typeface="Open Sauce"/>
                <a:ea typeface="Open Sauce"/>
                <a:cs typeface="Open Sauce"/>
                <a:sym typeface="Open Sauce"/>
              </a:rPr>
              <a:t> </a:t>
            </a:r>
          </a:p>
          <a:p>
            <a:pPr algn="just">
              <a:lnSpc>
                <a:spcPts val="2420"/>
              </a:lnSpc>
            </a:pPr>
            <a:r>
              <a:rPr lang="en-US" sz="2200">
                <a:solidFill>
                  <a:srgbClr val="000000"/>
                </a:solidFill>
                <a:latin typeface="Open Sauce"/>
                <a:ea typeface="Open Sauce"/>
                <a:cs typeface="Open Sauce"/>
                <a:sym typeface="Open Sauce"/>
              </a:rPr>
              <a:t>“ART. 141. </a:t>
            </a:r>
            <a:r>
              <a:rPr lang="en-US" sz="2200">
                <a:solidFill>
                  <a:srgbClr val="000000"/>
                </a:solidFill>
                <a:latin typeface="Open Sauce"/>
                <a:ea typeface="Open Sauce"/>
                <a:cs typeface="Open Sauce"/>
                <a:sym typeface="Open Sauce"/>
              </a:rPr>
              <a:t>O CRÉDITO TRIBUTÁRIO REGULARMENTE CONSTITUÍDO SOMENTE SE MODIFICA OU EXTINGUE, OU TEM SUA EXIGIBILIDADE SUSPENSA OU EXCLUÍDA, NOS CASOS PREVISTOS NESTA LEI, FORA DOS QUAIS NÃO PODEM SER DISPENSADAS, SOB PENA DE RESPONSABILIDADE FUNCIONAL NA FORMA DA LEI, A SUA EFETIVAÇÃO OU AS RESPECTIVAS GARANTIAS.”</a:t>
            </a:r>
          </a:p>
          <a:p>
            <a:pPr algn="just">
              <a:lnSpc>
                <a:spcPts val="2420"/>
              </a:lnSpc>
            </a:pPr>
            <a:r>
              <a:rPr lang="en-US" sz="2200">
                <a:solidFill>
                  <a:srgbClr val="000000"/>
                </a:solidFill>
                <a:latin typeface="Open Sauce"/>
                <a:ea typeface="Open Sauce"/>
                <a:cs typeface="Open Sauce"/>
                <a:sym typeface="Open Sauce"/>
              </a:rPr>
              <a:t> </a:t>
            </a:r>
          </a:p>
          <a:p>
            <a:pPr algn="just">
              <a:lnSpc>
                <a:spcPts val="2420"/>
              </a:lnSpc>
            </a:pPr>
          </a:p>
        </p:txBody>
      </p:sp>
      <p:sp>
        <p:nvSpPr>
          <p:cNvPr name="Freeform 3" id="3"/>
          <p:cNvSpPr/>
          <p:nvPr/>
        </p:nvSpPr>
        <p:spPr>
          <a:xfrm flipH="false" flipV="false" rot="0">
            <a:off x="15240170" y="9072269"/>
            <a:ext cx="1214731" cy="1214731"/>
          </a:xfrm>
          <a:custGeom>
            <a:avLst/>
            <a:gdLst/>
            <a:ahLst/>
            <a:cxnLst/>
            <a:rect r="r" b="b" t="t" l="l"/>
            <a:pathLst>
              <a:path h="1214731" w="1214731">
                <a:moveTo>
                  <a:pt x="0" y="0"/>
                </a:moveTo>
                <a:lnTo>
                  <a:pt x="1214731" y="0"/>
                </a:lnTo>
                <a:lnTo>
                  <a:pt x="1214731" y="1214731"/>
                </a:lnTo>
                <a:lnTo>
                  <a:pt x="0" y="1214731"/>
                </a:lnTo>
                <a:lnTo>
                  <a:pt x="0" y="0"/>
                </a:lnTo>
                <a:close/>
              </a:path>
            </a:pathLst>
          </a:custGeom>
          <a:blipFill>
            <a:blip r:embed="rId2"/>
            <a:stretch>
              <a:fillRect l="0" t="0" r="0" b="0"/>
            </a:stretch>
          </a:blipFill>
        </p:spPr>
      </p:sp>
      <p:sp>
        <p:nvSpPr>
          <p:cNvPr name="Freeform 4" id="4"/>
          <p:cNvSpPr/>
          <p:nvPr/>
        </p:nvSpPr>
        <p:spPr>
          <a:xfrm flipH="false" flipV="false" rot="0">
            <a:off x="16454901" y="9164124"/>
            <a:ext cx="1684313" cy="1122876"/>
          </a:xfrm>
          <a:custGeom>
            <a:avLst/>
            <a:gdLst/>
            <a:ahLst/>
            <a:cxnLst/>
            <a:rect r="r" b="b" t="t" l="l"/>
            <a:pathLst>
              <a:path h="1122876" w="1684313">
                <a:moveTo>
                  <a:pt x="0" y="0"/>
                </a:moveTo>
                <a:lnTo>
                  <a:pt x="1684313" y="0"/>
                </a:lnTo>
                <a:lnTo>
                  <a:pt x="1684313" y="1122876"/>
                </a:lnTo>
                <a:lnTo>
                  <a:pt x="0" y="1122876"/>
                </a:lnTo>
                <a:lnTo>
                  <a:pt x="0" y="0"/>
                </a:lnTo>
                <a:close/>
              </a:path>
            </a:pathLst>
          </a:custGeom>
          <a:blipFill>
            <a:blip r:embed="rId3"/>
            <a:stretch>
              <a:fillRect l="0" t="0" r="0" b="0"/>
            </a:stretch>
          </a:blipFill>
        </p:spPr>
      </p:sp>
      <p:sp>
        <p:nvSpPr>
          <p:cNvPr name="TextBox 5" id="5"/>
          <p:cNvSpPr txBox="true"/>
          <p:nvPr/>
        </p:nvSpPr>
        <p:spPr>
          <a:xfrm rot="0">
            <a:off x="5252313" y="257175"/>
            <a:ext cx="7783374" cy="771525"/>
          </a:xfrm>
          <a:prstGeom prst="rect">
            <a:avLst/>
          </a:prstGeom>
        </p:spPr>
        <p:txBody>
          <a:bodyPr anchor="t" rtlCol="false" tIns="0" lIns="0" bIns="0" rIns="0">
            <a:spAutoFit/>
          </a:bodyPr>
          <a:lstStyle/>
          <a:p>
            <a:pPr algn="ctr" marL="0" indent="0" lvl="0">
              <a:lnSpc>
                <a:spcPts val="6000"/>
              </a:lnSpc>
            </a:pPr>
            <a:r>
              <a:rPr lang="en-US" b="true" sz="5000" spc="-100">
                <a:solidFill>
                  <a:srgbClr val="000000"/>
                </a:solidFill>
                <a:latin typeface="Antonio Bold"/>
                <a:ea typeface="Antonio Bold"/>
                <a:cs typeface="Antonio Bold"/>
                <a:sym typeface="Antonio Bold"/>
              </a:rPr>
              <a:t>EXAME DE SUFICIÊNCIA 2023.2</a:t>
            </a:r>
          </a:p>
        </p:txBody>
      </p:sp>
      <p:sp>
        <p:nvSpPr>
          <p:cNvPr name="Freeform 6" id="6"/>
          <p:cNvSpPr/>
          <p:nvPr/>
        </p:nvSpPr>
        <p:spPr>
          <a:xfrm flipH="false" flipV="false" rot="0">
            <a:off x="4218922" y="5789922"/>
            <a:ext cx="603502" cy="627315"/>
          </a:xfrm>
          <a:custGeom>
            <a:avLst/>
            <a:gdLst/>
            <a:ahLst/>
            <a:cxnLst/>
            <a:rect r="r" b="b" t="t" l="l"/>
            <a:pathLst>
              <a:path h="627315" w="603502">
                <a:moveTo>
                  <a:pt x="0" y="0"/>
                </a:moveTo>
                <a:lnTo>
                  <a:pt x="603502" y="0"/>
                </a:lnTo>
                <a:lnTo>
                  <a:pt x="603502" y="627315"/>
                </a:lnTo>
                <a:lnTo>
                  <a:pt x="0" y="62731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7" id="7"/>
          <p:cNvSpPr/>
          <p:nvPr/>
        </p:nvSpPr>
        <p:spPr>
          <a:xfrm flipH="false" flipV="false" rot="0">
            <a:off x="4218922" y="2693251"/>
            <a:ext cx="603502" cy="627315"/>
          </a:xfrm>
          <a:custGeom>
            <a:avLst/>
            <a:gdLst/>
            <a:ahLst/>
            <a:cxnLst/>
            <a:rect r="r" b="b" t="t" l="l"/>
            <a:pathLst>
              <a:path h="627315" w="603502">
                <a:moveTo>
                  <a:pt x="0" y="0"/>
                </a:moveTo>
                <a:lnTo>
                  <a:pt x="603502" y="0"/>
                </a:lnTo>
                <a:lnTo>
                  <a:pt x="603502" y="627315"/>
                </a:lnTo>
                <a:lnTo>
                  <a:pt x="0" y="62731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8" id="8"/>
          <p:cNvSpPr txBox="true"/>
          <p:nvPr/>
        </p:nvSpPr>
        <p:spPr>
          <a:xfrm rot="0">
            <a:off x="7933327" y="1057275"/>
            <a:ext cx="2421345" cy="365280"/>
          </a:xfrm>
          <a:prstGeom prst="rect">
            <a:avLst/>
          </a:prstGeom>
        </p:spPr>
        <p:txBody>
          <a:bodyPr anchor="t" rtlCol="false" tIns="0" lIns="0" bIns="0" rIns="0">
            <a:spAutoFit/>
          </a:bodyPr>
          <a:lstStyle/>
          <a:p>
            <a:pPr algn="ctr">
              <a:lnSpc>
                <a:spcPts val="2801"/>
              </a:lnSpc>
              <a:spcBef>
                <a:spcPct val="0"/>
              </a:spcBef>
            </a:pPr>
            <a:r>
              <a:rPr lang="en-US" sz="2334" spc="-46">
                <a:solidFill>
                  <a:srgbClr val="000000"/>
                </a:solidFill>
                <a:latin typeface="Antonio"/>
                <a:ea typeface="Antonio"/>
                <a:cs typeface="Antonio"/>
                <a:sym typeface="Antonio"/>
              </a:rPr>
              <a:t>PROVA TIPO 01 - BRANCA</a:t>
            </a:r>
          </a:p>
        </p:txBody>
      </p:sp>
    </p:spTree>
  </p:cSld>
  <p:clrMapOvr>
    <a:masterClrMapping/>
  </p:clrMapOvr>
</p:sld>
</file>

<file path=ppt/slides/slide2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438665" y="1047750"/>
            <a:ext cx="17410670" cy="9424670"/>
          </a:xfrm>
          <a:prstGeom prst="rect">
            <a:avLst/>
          </a:prstGeom>
        </p:spPr>
        <p:txBody>
          <a:bodyPr anchor="t" rtlCol="false" tIns="0" lIns="0" bIns="0" rIns="0">
            <a:spAutoFit/>
          </a:bodyPr>
          <a:lstStyle/>
          <a:p>
            <a:pPr algn="just">
              <a:lnSpc>
                <a:spcPts val="2530"/>
              </a:lnSpc>
            </a:pPr>
            <a:r>
              <a:rPr lang="en-US" b="true" sz="2200">
                <a:solidFill>
                  <a:srgbClr val="000000"/>
                </a:solidFill>
                <a:latin typeface="Open Sauce Bold"/>
                <a:ea typeface="Open Sauce Bold"/>
                <a:cs typeface="Open Sauce Bold"/>
                <a:sym typeface="Open Sauce Bold"/>
              </a:rPr>
              <a:t>RESOLUÇÃO:</a:t>
            </a:r>
          </a:p>
          <a:p>
            <a:pPr algn="just">
              <a:lnSpc>
                <a:spcPts val="2530"/>
              </a:lnSpc>
            </a:pPr>
          </a:p>
          <a:p>
            <a:pPr algn="just">
              <a:lnSpc>
                <a:spcPts val="2530"/>
              </a:lnSpc>
            </a:pPr>
            <a:r>
              <a:rPr lang="en-US" sz="2200">
                <a:solidFill>
                  <a:srgbClr val="000000"/>
                </a:solidFill>
                <a:latin typeface="Open Sauce"/>
                <a:ea typeface="Open Sauce"/>
                <a:cs typeface="Open Sauce"/>
                <a:sym typeface="Open Sauce"/>
              </a:rPr>
              <a:t>C) COMPETE, PRIVATIVAMENTE, AO PROFISSIONAL DE CONTABILIDADE CONSTITUIR O CRÉDITO TRIBUTÁRIO POR MEIO DE PROCEDIMENTO ADMINISTRATIVO TENDENTE A VERIFICAR A OCORRÊNCIA DO FATO GERADOR DA OBRIGAÇÃO.</a:t>
            </a:r>
          </a:p>
          <a:p>
            <a:pPr algn="just">
              <a:lnSpc>
                <a:spcPts val="2530"/>
              </a:lnSpc>
            </a:pPr>
            <a:r>
              <a:rPr lang="en-US" sz="2200">
                <a:solidFill>
                  <a:srgbClr val="000000"/>
                </a:solidFill>
                <a:latin typeface="Open Sauce"/>
                <a:ea typeface="Open Sauce"/>
                <a:cs typeface="Open Sauce"/>
                <a:sym typeface="Open Sauce"/>
              </a:rPr>
              <a:t> </a:t>
            </a:r>
          </a:p>
          <a:p>
            <a:pPr algn="just">
              <a:lnSpc>
                <a:spcPts val="2530"/>
              </a:lnSpc>
            </a:pPr>
            <a:r>
              <a:rPr lang="en-US" sz="2200">
                <a:solidFill>
                  <a:srgbClr val="EC1D24"/>
                </a:solidFill>
                <a:latin typeface="Open Sauce"/>
                <a:ea typeface="Open Sauce"/>
                <a:cs typeface="Open Sauce"/>
                <a:sym typeface="Open Sauce"/>
              </a:rPr>
              <a:t>Alternativa incorreta.</a:t>
            </a:r>
          </a:p>
          <a:p>
            <a:pPr algn="just">
              <a:lnSpc>
                <a:spcPts val="2530"/>
              </a:lnSpc>
            </a:pPr>
            <a:r>
              <a:rPr lang="en-US" sz="2200">
                <a:solidFill>
                  <a:srgbClr val="000000"/>
                </a:solidFill>
                <a:latin typeface="Open Sauce"/>
                <a:ea typeface="Open Sauce"/>
                <a:cs typeface="Open Sauce"/>
                <a:sym typeface="Open Sauce"/>
              </a:rPr>
              <a:t> </a:t>
            </a:r>
          </a:p>
          <a:p>
            <a:pPr algn="just">
              <a:lnSpc>
                <a:spcPts val="2530"/>
              </a:lnSpc>
            </a:pPr>
            <a:r>
              <a:rPr lang="en-US" sz="2200">
                <a:solidFill>
                  <a:srgbClr val="000000"/>
                </a:solidFill>
                <a:latin typeface="Open Sauce"/>
                <a:ea typeface="Open Sauce"/>
                <a:cs typeface="Open Sauce"/>
                <a:sym typeface="Open Sauce"/>
              </a:rPr>
              <a:t>Novamente o examinador inseriu o profissional da contabilidade na alternativa, que no caso em questão substituiu a figura da autoridade competente e tornou a alternativa incorreta, vejamos a literalidade do Art. 142.</a:t>
            </a:r>
          </a:p>
          <a:p>
            <a:pPr algn="just">
              <a:lnSpc>
                <a:spcPts val="2530"/>
              </a:lnSpc>
            </a:pPr>
            <a:r>
              <a:rPr lang="en-US" sz="2200">
                <a:solidFill>
                  <a:srgbClr val="000000"/>
                </a:solidFill>
                <a:latin typeface="Open Sauce"/>
                <a:ea typeface="Open Sauce"/>
                <a:cs typeface="Open Sauce"/>
                <a:sym typeface="Open Sauce"/>
              </a:rPr>
              <a:t> </a:t>
            </a:r>
          </a:p>
          <a:p>
            <a:pPr algn="just">
              <a:lnSpc>
                <a:spcPts val="2530"/>
              </a:lnSpc>
            </a:pPr>
            <a:r>
              <a:rPr lang="en-US" sz="2200">
                <a:solidFill>
                  <a:srgbClr val="000000"/>
                </a:solidFill>
                <a:latin typeface="Open Sauce"/>
                <a:ea typeface="Open Sauce"/>
                <a:cs typeface="Open Sauce"/>
                <a:sym typeface="Open Sauce"/>
              </a:rPr>
              <a:t>“Art. 142. Compete privativamente à autoridade administrativa constituir o crédito tributário pelo lançamento...”</a:t>
            </a:r>
          </a:p>
          <a:p>
            <a:pPr algn="just">
              <a:lnSpc>
                <a:spcPts val="2530"/>
              </a:lnSpc>
            </a:pPr>
            <a:r>
              <a:rPr lang="en-US" sz="2200">
                <a:solidFill>
                  <a:srgbClr val="000000"/>
                </a:solidFill>
                <a:latin typeface="Open Sauce"/>
                <a:ea typeface="Open Sauce"/>
                <a:cs typeface="Open Sauce"/>
                <a:sym typeface="Open Sauce"/>
              </a:rPr>
              <a:t> </a:t>
            </a:r>
          </a:p>
          <a:p>
            <a:pPr algn="just">
              <a:lnSpc>
                <a:spcPts val="2530"/>
              </a:lnSpc>
            </a:pPr>
            <a:r>
              <a:rPr lang="en-US" sz="2200">
                <a:solidFill>
                  <a:srgbClr val="000000"/>
                </a:solidFill>
                <a:latin typeface="Open Sauce"/>
                <a:ea typeface="Open Sauce"/>
                <a:cs typeface="Open Sauce"/>
                <a:sym typeface="Open Sauce"/>
              </a:rPr>
              <a:t>D) As circunstâncias que modificam o crédito tributário, sua extensão ou seus efeitos, ou as garantias ou os privilégios a ele atribuídos, ou que excluem sua exigibilidade não afetam a obrigação tributária que lhe deu origem.</a:t>
            </a:r>
          </a:p>
          <a:p>
            <a:pPr algn="just">
              <a:lnSpc>
                <a:spcPts val="2530"/>
              </a:lnSpc>
            </a:pPr>
            <a:r>
              <a:rPr lang="en-US" sz="2200">
                <a:solidFill>
                  <a:srgbClr val="000000"/>
                </a:solidFill>
                <a:latin typeface="Open Sauce"/>
                <a:ea typeface="Open Sauce"/>
                <a:cs typeface="Open Sauce"/>
                <a:sym typeface="Open Sauce"/>
              </a:rPr>
              <a:t> </a:t>
            </a:r>
          </a:p>
          <a:p>
            <a:pPr algn="just">
              <a:lnSpc>
                <a:spcPts val="2530"/>
              </a:lnSpc>
            </a:pPr>
            <a:r>
              <a:rPr lang="en-US" sz="2200">
                <a:solidFill>
                  <a:srgbClr val="5FB643"/>
                </a:solidFill>
                <a:latin typeface="Open Sauce"/>
                <a:ea typeface="Open Sauce"/>
                <a:cs typeface="Open Sauce"/>
                <a:sym typeface="Open Sauce"/>
              </a:rPr>
              <a:t>Alternativa correta.</a:t>
            </a:r>
          </a:p>
          <a:p>
            <a:pPr algn="just">
              <a:lnSpc>
                <a:spcPts val="2530"/>
              </a:lnSpc>
            </a:pPr>
            <a:r>
              <a:rPr lang="en-US" sz="2200">
                <a:solidFill>
                  <a:srgbClr val="000000"/>
                </a:solidFill>
                <a:latin typeface="Open Sauce"/>
                <a:ea typeface="Open Sauce"/>
                <a:cs typeface="Open Sauce"/>
                <a:sym typeface="Open Sauce"/>
              </a:rPr>
              <a:t> </a:t>
            </a:r>
          </a:p>
          <a:p>
            <a:pPr algn="just">
              <a:lnSpc>
                <a:spcPts val="2530"/>
              </a:lnSpc>
            </a:pPr>
            <a:r>
              <a:rPr lang="en-US" sz="2200">
                <a:solidFill>
                  <a:srgbClr val="000000"/>
                </a:solidFill>
                <a:latin typeface="Open Sauce"/>
                <a:ea typeface="Open Sauce"/>
                <a:cs typeface="Open Sauce"/>
                <a:sym typeface="Open Sauce"/>
              </a:rPr>
              <a:t>Esta alternativa apresenta a literalidade do Art. 140 da Lei 5.172/66, sendo nosso gabarito, veja o artigo:</a:t>
            </a:r>
          </a:p>
          <a:p>
            <a:pPr algn="just">
              <a:lnSpc>
                <a:spcPts val="2530"/>
              </a:lnSpc>
            </a:pPr>
            <a:r>
              <a:rPr lang="en-US" sz="2200">
                <a:solidFill>
                  <a:srgbClr val="000000"/>
                </a:solidFill>
                <a:latin typeface="Open Sauce"/>
                <a:ea typeface="Open Sauce"/>
                <a:cs typeface="Open Sauce"/>
                <a:sym typeface="Open Sauce"/>
              </a:rPr>
              <a:t> </a:t>
            </a:r>
          </a:p>
          <a:p>
            <a:pPr algn="just">
              <a:lnSpc>
                <a:spcPts val="2530"/>
              </a:lnSpc>
            </a:pPr>
            <a:r>
              <a:rPr lang="en-US" sz="2200">
                <a:solidFill>
                  <a:srgbClr val="000000"/>
                </a:solidFill>
                <a:latin typeface="Open Sauce"/>
                <a:ea typeface="Open Sauce"/>
                <a:cs typeface="Open Sauce"/>
                <a:sym typeface="Open Sauce"/>
              </a:rPr>
              <a:t>“Art. 140. As circunstâncias que modificam o crédito tributário, sua extensão ou seus efeitos, ou as garantias ou os privilégios a ele atribuídos, ou que excluem sua exigibilidade não afetam a obrigação tributária que lhe deu origem.”</a:t>
            </a:r>
          </a:p>
          <a:p>
            <a:pPr algn="just">
              <a:lnSpc>
                <a:spcPts val="2530"/>
              </a:lnSpc>
            </a:pPr>
            <a:r>
              <a:rPr lang="en-US" sz="2200">
                <a:solidFill>
                  <a:srgbClr val="000000"/>
                </a:solidFill>
                <a:latin typeface="Open Sauce"/>
                <a:ea typeface="Open Sauce"/>
                <a:cs typeface="Open Sauce"/>
                <a:sym typeface="Open Sauce"/>
              </a:rPr>
              <a:t> </a:t>
            </a:r>
          </a:p>
          <a:p>
            <a:pPr algn="just">
              <a:lnSpc>
                <a:spcPts val="2530"/>
              </a:lnSpc>
            </a:pPr>
            <a:r>
              <a:rPr lang="en-US" sz="2200" b="true">
                <a:solidFill>
                  <a:srgbClr val="5FB643"/>
                </a:solidFill>
                <a:latin typeface="Open Sauce Bold"/>
                <a:ea typeface="Open Sauce Bold"/>
                <a:cs typeface="Open Sauce Bold"/>
                <a:sym typeface="Open Sauce Bold"/>
              </a:rPr>
              <a:t>Gabarito: D</a:t>
            </a:r>
          </a:p>
          <a:p>
            <a:pPr algn="just">
              <a:lnSpc>
                <a:spcPts val="2530"/>
              </a:lnSpc>
            </a:pPr>
          </a:p>
          <a:p>
            <a:pPr algn="just">
              <a:lnSpc>
                <a:spcPts val="2530"/>
              </a:lnSpc>
            </a:pPr>
          </a:p>
          <a:p>
            <a:pPr algn="just">
              <a:lnSpc>
                <a:spcPts val="2530"/>
              </a:lnSpc>
            </a:pPr>
          </a:p>
        </p:txBody>
      </p:sp>
      <p:sp>
        <p:nvSpPr>
          <p:cNvPr name="Freeform 3" id="3"/>
          <p:cNvSpPr/>
          <p:nvPr/>
        </p:nvSpPr>
        <p:spPr>
          <a:xfrm flipH="false" flipV="false" rot="0">
            <a:off x="15240170" y="9072269"/>
            <a:ext cx="1214731" cy="1214731"/>
          </a:xfrm>
          <a:custGeom>
            <a:avLst/>
            <a:gdLst/>
            <a:ahLst/>
            <a:cxnLst/>
            <a:rect r="r" b="b" t="t" l="l"/>
            <a:pathLst>
              <a:path h="1214731" w="1214731">
                <a:moveTo>
                  <a:pt x="0" y="0"/>
                </a:moveTo>
                <a:lnTo>
                  <a:pt x="1214731" y="0"/>
                </a:lnTo>
                <a:lnTo>
                  <a:pt x="1214731" y="1214731"/>
                </a:lnTo>
                <a:lnTo>
                  <a:pt x="0" y="1214731"/>
                </a:lnTo>
                <a:lnTo>
                  <a:pt x="0" y="0"/>
                </a:lnTo>
                <a:close/>
              </a:path>
            </a:pathLst>
          </a:custGeom>
          <a:blipFill>
            <a:blip r:embed="rId2"/>
            <a:stretch>
              <a:fillRect l="0" t="0" r="0" b="0"/>
            </a:stretch>
          </a:blipFill>
        </p:spPr>
      </p:sp>
      <p:sp>
        <p:nvSpPr>
          <p:cNvPr name="Freeform 4" id="4"/>
          <p:cNvSpPr/>
          <p:nvPr/>
        </p:nvSpPr>
        <p:spPr>
          <a:xfrm flipH="false" flipV="false" rot="0">
            <a:off x="16454901" y="9164124"/>
            <a:ext cx="1684313" cy="1122876"/>
          </a:xfrm>
          <a:custGeom>
            <a:avLst/>
            <a:gdLst/>
            <a:ahLst/>
            <a:cxnLst/>
            <a:rect r="r" b="b" t="t" l="l"/>
            <a:pathLst>
              <a:path h="1122876" w="1684313">
                <a:moveTo>
                  <a:pt x="0" y="0"/>
                </a:moveTo>
                <a:lnTo>
                  <a:pt x="1684313" y="0"/>
                </a:lnTo>
                <a:lnTo>
                  <a:pt x="1684313" y="1122876"/>
                </a:lnTo>
                <a:lnTo>
                  <a:pt x="0" y="1122876"/>
                </a:lnTo>
                <a:lnTo>
                  <a:pt x="0" y="0"/>
                </a:lnTo>
                <a:close/>
              </a:path>
            </a:pathLst>
          </a:custGeom>
          <a:blipFill>
            <a:blip r:embed="rId3"/>
            <a:stretch>
              <a:fillRect l="0" t="0" r="0" b="0"/>
            </a:stretch>
          </a:blipFill>
        </p:spPr>
      </p:sp>
      <p:sp>
        <p:nvSpPr>
          <p:cNvPr name="Freeform 5" id="5"/>
          <p:cNvSpPr/>
          <p:nvPr/>
        </p:nvSpPr>
        <p:spPr>
          <a:xfrm flipH="false" flipV="false" rot="0">
            <a:off x="4042922" y="6393585"/>
            <a:ext cx="769976" cy="713140"/>
          </a:xfrm>
          <a:custGeom>
            <a:avLst/>
            <a:gdLst/>
            <a:ahLst/>
            <a:cxnLst/>
            <a:rect r="r" b="b" t="t" l="l"/>
            <a:pathLst>
              <a:path h="713140" w="769976">
                <a:moveTo>
                  <a:pt x="0" y="0"/>
                </a:moveTo>
                <a:lnTo>
                  <a:pt x="769977" y="0"/>
                </a:lnTo>
                <a:lnTo>
                  <a:pt x="769977" y="713139"/>
                </a:lnTo>
                <a:lnTo>
                  <a:pt x="0" y="71313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0">
            <a:off x="4218922" y="2400155"/>
            <a:ext cx="603502" cy="627315"/>
          </a:xfrm>
          <a:custGeom>
            <a:avLst/>
            <a:gdLst/>
            <a:ahLst/>
            <a:cxnLst/>
            <a:rect r="r" b="b" t="t" l="l"/>
            <a:pathLst>
              <a:path h="627315" w="603502">
                <a:moveTo>
                  <a:pt x="0" y="0"/>
                </a:moveTo>
                <a:lnTo>
                  <a:pt x="603502" y="0"/>
                </a:lnTo>
                <a:lnTo>
                  <a:pt x="603502" y="627316"/>
                </a:lnTo>
                <a:lnTo>
                  <a:pt x="0" y="62731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7" id="7"/>
          <p:cNvSpPr txBox="true"/>
          <p:nvPr/>
        </p:nvSpPr>
        <p:spPr>
          <a:xfrm rot="0">
            <a:off x="5252313" y="257175"/>
            <a:ext cx="7783374" cy="771525"/>
          </a:xfrm>
          <a:prstGeom prst="rect">
            <a:avLst/>
          </a:prstGeom>
        </p:spPr>
        <p:txBody>
          <a:bodyPr anchor="t" rtlCol="false" tIns="0" lIns="0" bIns="0" rIns="0">
            <a:spAutoFit/>
          </a:bodyPr>
          <a:lstStyle/>
          <a:p>
            <a:pPr algn="ctr" marL="0" indent="0" lvl="0">
              <a:lnSpc>
                <a:spcPts val="6000"/>
              </a:lnSpc>
            </a:pPr>
            <a:r>
              <a:rPr lang="en-US" b="true" sz="5000" spc="-100">
                <a:solidFill>
                  <a:srgbClr val="000000"/>
                </a:solidFill>
                <a:latin typeface="Antonio Bold"/>
                <a:ea typeface="Antonio Bold"/>
                <a:cs typeface="Antonio Bold"/>
                <a:sym typeface="Antonio Bold"/>
              </a:rPr>
              <a:t>EXAME DE SUFICIÊNCIA 2023.2</a:t>
            </a:r>
          </a:p>
        </p:txBody>
      </p:sp>
      <p:sp>
        <p:nvSpPr>
          <p:cNvPr name="Freeform 8" id="8"/>
          <p:cNvSpPr/>
          <p:nvPr/>
        </p:nvSpPr>
        <p:spPr>
          <a:xfrm flipH="false" flipV="false" rot="0">
            <a:off x="2447247" y="9118197"/>
            <a:ext cx="655772" cy="607366"/>
          </a:xfrm>
          <a:custGeom>
            <a:avLst/>
            <a:gdLst/>
            <a:ahLst/>
            <a:cxnLst/>
            <a:rect r="r" b="b" t="t" l="l"/>
            <a:pathLst>
              <a:path h="607366" w="655772">
                <a:moveTo>
                  <a:pt x="0" y="0"/>
                </a:moveTo>
                <a:lnTo>
                  <a:pt x="655773" y="0"/>
                </a:lnTo>
                <a:lnTo>
                  <a:pt x="655773" y="607365"/>
                </a:lnTo>
                <a:lnTo>
                  <a:pt x="0" y="60736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9" id="9"/>
          <p:cNvSpPr txBox="true"/>
          <p:nvPr/>
        </p:nvSpPr>
        <p:spPr>
          <a:xfrm rot="0">
            <a:off x="7933327" y="1057275"/>
            <a:ext cx="2421345" cy="365280"/>
          </a:xfrm>
          <a:prstGeom prst="rect">
            <a:avLst/>
          </a:prstGeom>
        </p:spPr>
        <p:txBody>
          <a:bodyPr anchor="t" rtlCol="false" tIns="0" lIns="0" bIns="0" rIns="0">
            <a:spAutoFit/>
          </a:bodyPr>
          <a:lstStyle/>
          <a:p>
            <a:pPr algn="ctr">
              <a:lnSpc>
                <a:spcPts val="2801"/>
              </a:lnSpc>
              <a:spcBef>
                <a:spcPct val="0"/>
              </a:spcBef>
            </a:pPr>
            <a:r>
              <a:rPr lang="en-US" sz="2334" spc="-46">
                <a:solidFill>
                  <a:srgbClr val="000000"/>
                </a:solidFill>
                <a:latin typeface="Antonio"/>
                <a:ea typeface="Antonio"/>
                <a:cs typeface="Antonio"/>
                <a:sym typeface="Antonio"/>
              </a:rPr>
              <a:t>PROVA TIPO 01 - BRANCA</a:t>
            </a:r>
          </a:p>
        </p:txBody>
      </p:sp>
    </p:spTree>
  </p:cSld>
  <p:clrMapOvr>
    <a:masterClrMapping/>
  </p:clrMapOvr>
</p:sld>
</file>

<file path=ppt/slides/slide2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438665" y="1567229"/>
            <a:ext cx="17410670" cy="5410835"/>
          </a:xfrm>
          <a:prstGeom prst="rect">
            <a:avLst/>
          </a:prstGeom>
        </p:spPr>
        <p:txBody>
          <a:bodyPr anchor="t" rtlCol="false" tIns="0" lIns="0" bIns="0" rIns="0">
            <a:spAutoFit/>
          </a:bodyPr>
          <a:lstStyle/>
          <a:p>
            <a:pPr algn="just">
              <a:lnSpc>
                <a:spcPts val="2860"/>
              </a:lnSpc>
            </a:pPr>
            <a:r>
              <a:rPr lang="en-US" sz="2200">
                <a:solidFill>
                  <a:srgbClr val="000000"/>
                </a:solidFill>
                <a:latin typeface="Open Sauce"/>
                <a:ea typeface="Open Sauce"/>
                <a:cs typeface="Open Sauce"/>
                <a:sym typeface="Open Sauce"/>
              </a:rPr>
              <a:t>28 - CONSIDERANDO O DISPOSTO EM LEGISLAÇÃO VIGENTE SOBRE CRÉDITO TRI</a:t>
            </a:r>
            <a:r>
              <a:rPr lang="en-US" sz="2200">
                <a:solidFill>
                  <a:srgbClr val="000000"/>
                </a:solidFill>
                <a:latin typeface="Open Sauce"/>
                <a:ea typeface="Open Sauce"/>
                <a:cs typeface="Open Sauce"/>
                <a:sym typeface="Open Sauce"/>
              </a:rPr>
              <a:t>butário, assinale a afirmativa correta.</a:t>
            </a:r>
          </a:p>
          <a:p>
            <a:pPr algn="just">
              <a:lnSpc>
                <a:spcPts val="2860"/>
              </a:lnSpc>
            </a:pPr>
          </a:p>
          <a:p>
            <a:pPr algn="just">
              <a:lnSpc>
                <a:spcPts val="2860"/>
              </a:lnSpc>
            </a:pPr>
            <a:r>
              <a:rPr lang="en-US" sz="2200">
                <a:solidFill>
                  <a:srgbClr val="000000"/>
                </a:solidFill>
                <a:latin typeface="Open Sauce"/>
                <a:ea typeface="Open Sauce"/>
                <a:cs typeface="Open Sauce"/>
                <a:sym typeface="Open Sauce"/>
              </a:rPr>
              <a:t>A) A imposição de penalidade por parte da autoridade pública competente ilide o pagamento integral do crédito tributário.</a:t>
            </a:r>
          </a:p>
          <a:p>
            <a:pPr algn="just">
              <a:lnSpc>
                <a:spcPts val="2860"/>
              </a:lnSpc>
            </a:pPr>
            <a:r>
              <a:rPr lang="en-US" sz="2200">
                <a:solidFill>
                  <a:srgbClr val="000000"/>
                </a:solidFill>
                <a:latin typeface="Open Sauce"/>
                <a:ea typeface="Open Sauce"/>
                <a:cs typeface="Open Sauce"/>
                <a:sym typeface="Open Sauce"/>
              </a:rPr>
              <a:t>B) O pagamento de um determinado crédito importa em presunção de pagamento total de outros créditos referentes ao mesmo ou a outros tributos.</a:t>
            </a:r>
          </a:p>
          <a:p>
            <a:pPr algn="just">
              <a:lnSpc>
                <a:spcPts val="2860"/>
              </a:lnSpc>
            </a:pPr>
            <a:r>
              <a:rPr lang="en-US" sz="2200">
                <a:solidFill>
                  <a:srgbClr val="000000"/>
                </a:solidFill>
                <a:latin typeface="Open Sauce"/>
                <a:ea typeface="Open Sauce"/>
                <a:cs typeface="Open Sauce"/>
                <a:sym typeface="Open Sauce"/>
              </a:rPr>
              <a:t>C) É vedado, legalmente, que sujeitos ativos e passivos de obrigações tributárias celebrem transação que, mediante concessões mútuas, importe em determinação</a:t>
            </a:r>
            <a:r>
              <a:rPr lang="en-US" sz="2200">
                <a:solidFill>
                  <a:srgbClr val="000000"/>
                </a:solidFill>
                <a:latin typeface="Open Sauce"/>
                <a:ea typeface="Open Sauce"/>
                <a:cs typeface="Open Sauce"/>
                <a:sym typeface="Open Sauce"/>
              </a:rPr>
              <a:t> </a:t>
            </a:r>
            <a:r>
              <a:rPr lang="en-US" sz="2200">
                <a:solidFill>
                  <a:srgbClr val="000000"/>
                </a:solidFill>
                <a:latin typeface="Open Sauce"/>
                <a:ea typeface="Open Sauce"/>
                <a:cs typeface="Open Sauce"/>
                <a:sym typeface="Open Sauce"/>
              </a:rPr>
              <a:t>de</a:t>
            </a:r>
            <a:r>
              <a:rPr lang="en-US" sz="2200">
                <a:solidFill>
                  <a:srgbClr val="000000"/>
                </a:solidFill>
                <a:latin typeface="Open Sauce"/>
                <a:ea typeface="Open Sauce"/>
                <a:cs typeface="Open Sauce"/>
                <a:sym typeface="Open Sauce"/>
              </a:rPr>
              <a:t> </a:t>
            </a:r>
            <a:r>
              <a:rPr lang="en-US" sz="2200">
                <a:solidFill>
                  <a:srgbClr val="000000"/>
                </a:solidFill>
                <a:latin typeface="Open Sauce"/>
                <a:ea typeface="Open Sauce"/>
                <a:cs typeface="Open Sauce"/>
                <a:sym typeface="Open Sauce"/>
              </a:rPr>
              <a:t>l</a:t>
            </a:r>
            <a:r>
              <a:rPr lang="en-US" sz="2200">
                <a:solidFill>
                  <a:srgbClr val="000000"/>
                </a:solidFill>
                <a:latin typeface="Open Sauce"/>
                <a:ea typeface="Open Sauce"/>
                <a:cs typeface="Open Sauce"/>
                <a:sym typeface="Open Sauce"/>
              </a:rPr>
              <a:t>it</a:t>
            </a:r>
            <a:r>
              <a:rPr lang="en-US" sz="2200">
                <a:solidFill>
                  <a:srgbClr val="000000"/>
                </a:solidFill>
                <a:latin typeface="Open Sauce"/>
                <a:ea typeface="Open Sauce"/>
                <a:cs typeface="Open Sauce"/>
                <a:sym typeface="Open Sauce"/>
              </a:rPr>
              <a:t>íg</a:t>
            </a:r>
            <a:r>
              <a:rPr lang="en-US" sz="2200">
                <a:solidFill>
                  <a:srgbClr val="000000"/>
                </a:solidFill>
                <a:latin typeface="Open Sauce"/>
                <a:ea typeface="Open Sauce"/>
                <a:cs typeface="Open Sauce"/>
                <a:sym typeface="Open Sauce"/>
              </a:rPr>
              <a:t>i</a:t>
            </a:r>
            <a:r>
              <a:rPr lang="en-US" sz="2200">
                <a:solidFill>
                  <a:srgbClr val="000000"/>
                </a:solidFill>
                <a:latin typeface="Open Sauce"/>
                <a:ea typeface="Open Sauce"/>
                <a:cs typeface="Open Sauce"/>
                <a:sym typeface="Open Sauce"/>
              </a:rPr>
              <a:t>o</a:t>
            </a:r>
            <a:r>
              <a:rPr lang="en-US" sz="2200">
                <a:solidFill>
                  <a:srgbClr val="000000"/>
                </a:solidFill>
                <a:latin typeface="Open Sauce"/>
                <a:ea typeface="Open Sauce"/>
                <a:cs typeface="Open Sauce"/>
                <a:sym typeface="Open Sauce"/>
              </a:rPr>
              <a:t> e </a:t>
            </a:r>
            <a:r>
              <a:rPr lang="en-US" sz="2200">
                <a:solidFill>
                  <a:srgbClr val="000000"/>
                </a:solidFill>
                <a:latin typeface="Open Sauce"/>
                <a:ea typeface="Open Sauce"/>
                <a:cs typeface="Open Sauce"/>
                <a:sym typeface="Open Sauce"/>
              </a:rPr>
              <a:t>p</a:t>
            </a:r>
            <a:r>
              <a:rPr lang="en-US" sz="2200">
                <a:solidFill>
                  <a:srgbClr val="000000"/>
                </a:solidFill>
                <a:latin typeface="Open Sauce"/>
                <a:ea typeface="Open Sauce"/>
                <a:cs typeface="Open Sauce"/>
                <a:sym typeface="Open Sauce"/>
              </a:rPr>
              <a:t>o</a:t>
            </a:r>
            <a:r>
              <a:rPr lang="en-US" sz="2200">
                <a:solidFill>
                  <a:srgbClr val="000000"/>
                </a:solidFill>
                <a:latin typeface="Open Sauce"/>
                <a:ea typeface="Open Sauce"/>
                <a:cs typeface="Open Sauce"/>
                <a:sym typeface="Open Sauce"/>
              </a:rPr>
              <a:t>ssa ext</a:t>
            </a:r>
            <a:r>
              <a:rPr lang="en-US" sz="2200">
                <a:solidFill>
                  <a:srgbClr val="000000"/>
                </a:solidFill>
                <a:latin typeface="Open Sauce"/>
                <a:ea typeface="Open Sauce"/>
                <a:cs typeface="Open Sauce"/>
                <a:sym typeface="Open Sauce"/>
              </a:rPr>
              <a:t>i</a:t>
            </a:r>
            <a:r>
              <a:rPr lang="en-US" sz="2200">
                <a:solidFill>
                  <a:srgbClr val="000000"/>
                </a:solidFill>
                <a:latin typeface="Open Sauce"/>
                <a:ea typeface="Open Sauce"/>
                <a:cs typeface="Open Sauce"/>
                <a:sym typeface="Open Sauce"/>
              </a:rPr>
              <a:t>ngu</a:t>
            </a:r>
            <a:r>
              <a:rPr lang="en-US" sz="2200">
                <a:solidFill>
                  <a:srgbClr val="000000"/>
                </a:solidFill>
                <a:latin typeface="Open Sauce"/>
                <a:ea typeface="Open Sauce"/>
                <a:cs typeface="Open Sauce"/>
                <a:sym typeface="Open Sauce"/>
              </a:rPr>
              <a:t>i</a:t>
            </a:r>
            <a:r>
              <a:rPr lang="en-US" sz="2200">
                <a:solidFill>
                  <a:srgbClr val="000000"/>
                </a:solidFill>
                <a:latin typeface="Open Sauce"/>
                <a:ea typeface="Open Sauce"/>
                <a:cs typeface="Open Sauce"/>
                <a:sym typeface="Open Sauce"/>
              </a:rPr>
              <a:t>r</a:t>
            </a:r>
            <a:r>
              <a:rPr lang="en-US" sz="2200">
                <a:solidFill>
                  <a:srgbClr val="000000"/>
                </a:solidFill>
                <a:latin typeface="Open Sauce"/>
                <a:ea typeface="Open Sauce"/>
                <a:cs typeface="Open Sauce"/>
                <a:sym typeface="Open Sauce"/>
              </a:rPr>
              <a:t> crédito tributário</a:t>
            </a:r>
            <a:r>
              <a:rPr lang="en-US" sz="2200">
                <a:solidFill>
                  <a:srgbClr val="000000"/>
                </a:solidFill>
                <a:latin typeface="Open Sauce"/>
                <a:ea typeface="Open Sauce"/>
                <a:cs typeface="Open Sauce"/>
                <a:sym typeface="Open Sauce"/>
              </a:rPr>
              <a:t>.</a:t>
            </a:r>
          </a:p>
          <a:p>
            <a:pPr algn="just">
              <a:lnSpc>
                <a:spcPts val="2860"/>
              </a:lnSpc>
            </a:pPr>
            <a:r>
              <a:rPr lang="en-US" sz="2200" b="true">
                <a:solidFill>
                  <a:srgbClr val="000000"/>
                </a:solidFill>
                <a:latin typeface="Open Sauce Bold"/>
                <a:ea typeface="Open Sauce Bold"/>
                <a:cs typeface="Open Sauce Bold"/>
                <a:sym typeface="Open Sauce Bold"/>
              </a:rPr>
              <a:t>D) Se determinado sujeito passivo tiver, simultaneamente, dois ou mais débitos vencidos com uma mesma pessoa jurídica de direito público, a autoridade administrativa competente para receber os valores devidos poderá determinar que sejam imputados, primeiramente, os débitos por obrigação própria e, somente depois,</a:t>
            </a:r>
            <a:r>
              <a:rPr lang="en-US" b="true" sz="2200">
                <a:solidFill>
                  <a:srgbClr val="000000"/>
                </a:solidFill>
                <a:latin typeface="Open Sauce Bold"/>
                <a:ea typeface="Open Sauce Bold"/>
                <a:cs typeface="Open Sauce Bold"/>
                <a:sym typeface="Open Sauce Bold"/>
              </a:rPr>
              <a:t> OS DÉBITOS DECORRENTES DE RESPONSABILIDADE TRIBUTÁRIA.</a:t>
            </a:r>
          </a:p>
          <a:p>
            <a:pPr algn="just">
              <a:lnSpc>
                <a:spcPts val="2860"/>
              </a:lnSpc>
            </a:pPr>
          </a:p>
          <a:p>
            <a:pPr algn="just">
              <a:lnSpc>
                <a:spcPts val="2860"/>
              </a:lnSpc>
            </a:pPr>
          </a:p>
        </p:txBody>
      </p:sp>
      <p:sp>
        <p:nvSpPr>
          <p:cNvPr name="Freeform 3" id="3"/>
          <p:cNvSpPr/>
          <p:nvPr/>
        </p:nvSpPr>
        <p:spPr>
          <a:xfrm flipH="false" flipV="false" rot="0">
            <a:off x="1795023" y="8973918"/>
            <a:ext cx="1214731" cy="1214731"/>
          </a:xfrm>
          <a:custGeom>
            <a:avLst/>
            <a:gdLst/>
            <a:ahLst/>
            <a:cxnLst/>
            <a:rect r="r" b="b" t="t" l="l"/>
            <a:pathLst>
              <a:path h="1214731" w="1214731">
                <a:moveTo>
                  <a:pt x="0" y="0"/>
                </a:moveTo>
                <a:lnTo>
                  <a:pt x="1214731" y="0"/>
                </a:lnTo>
                <a:lnTo>
                  <a:pt x="1214731" y="1214731"/>
                </a:lnTo>
                <a:lnTo>
                  <a:pt x="0" y="1214731"/>
                </a:lnTo>
                <a:lnTo>
                  <a:pt x="0" y="0"/>
                </a:lnTo>
                <a:close/>
              </a:path>
            </a:pathLst>
          </a:custGeom>
          <a:blipFill>
            <a:blip r:embed="rId2"/>
            <a:stretch>
              <a:fillRect l="0" t="0" r="0" b="0"/>
            </a:stretch>
          </a:blipFill>
        </p:spPr>
      </p:sp>
      <p:sp>
        <p:nvSpPr>
          <p:cNvPr name="Freeform 4" id="4"/>
          <p:cNvSpPr/>
          <p:nvPr/>
        </p:nvSpPr>
        <p:spPr>
          <a:xfrm flipH="false" flipV="false" rot="0">
            <a:off x="110710" y="9065773"/>
            <a:ext cx="1684313" cy="1122876"/>
          </a:xfrm>
          <a:custGeom>
            <a:avLst/>
            <a:gdLst/>
            <a:ahLst/>
            <a:cxnLst/>
            <a:rect r="r" b="b" t="t" l="l"/>
            <a:pathLst>
              <a:path h="1122876" w="1684313">
                <a:moveTo>
                  <a:pt x="0" y="0"/>
                </a:moveTo>
                <a:lnTo>
                  <a:pt x="1684313" y="0"/>
                </a:lnTo>
                <a:lnTo>
                  <a:pt x="1684313" y="1122876"/>
                </a:lnTo>
                <a:lnTo>
                  <a:pt x="0" y="1122876"/>
                </a:lnTo>
                <a:lnTo>
                  <a:pt x="0" y="0"/>
                </a:lnTo>
                <a:close/>
              </a:path>
            </a:pathLst>
          </a:custGeom>
          <a:blipFill>
            <a:blip r:embed="rId3"/>
            <a:stretch>
              <a:fillRect l="0" t="0" r="0" b="0"/>
            </a:stretch>
          </a:blipFill>
        </p:spPr>
      </p:sp>
      <p:sp>
        <p:nvSpPr>
          <p:cNvPr name="TextBox 5" id="5"/>
          <p:cNvSpPr txBox="true"/>
          <p:nvPr/>
        </p:nvSpPr>
        <p:spPr>
          <a:xfrm rot="0">
            <a:off x="5252313" y="257175"/>
            <a:ext cx="7783374" cy="771525"/>
          </a:xfrm>
          <a:prstGeom prst="rect">
            <a:avLst/>
          </a:prstGeom>
        </p:spPr>
        <p:txBody>
          <a:bodyPr anchor="t" rtlCol="false" tIns="0" lIns="0" bIns="0" rIns="0">
            <a:spAutoFit/>
          </a:bodyPr>
          <a:lstStyle/>
          <a:p>
            <a:pPr algn="ctr" marL="0" indent="0" lvl="0">
              <a:lnSpc>
                <a:spcPts val="6000"/>
              </a:lnSpc>
            </a:pPr>
            <a:r>
              <a:rPr lang="en-US" b="true" sz="5000" spc="-100">
                <a:solidFill>
                  <a:srgbClr val="000000"/>
                </a:solidFill>
                <a:latin typeface="Antonio Bold"/>
                <a:ea typeface="Antonio Bold"/>
                <a:cs typeface="Antonio Bold"/>
                <a:sym typeface="Antonio Bold"/>
              </a:rPr>
              <a:t>EXAME DE SUFICIÊNCIA 2023.2</a:t>
            </a:r>
          </a:p>
        </p:txBody>
      </p:sp>
      <p:sp>
        <p:nvSpPr>
          <p:cNvPr name="TextBox 6" id="6"/>
          <p:cNvSpPr txBox="true"/>
          <p:nvPr/>
        </p:nvSpPr>
        <p:spPr>
          <a:xfrm rot="0">
            <a:off x="7933327" y="1057275"/>
            <a:ext cx="2421345" cy="365280"/>
          </a:xfrm>
          <a:prstGeom prst="rect">
            <a:avLst/>
          </a:prstGeom>
        </p:spPr>
        <p:txBody>
          <a:bodyPr anchor="t" rtlCol="false" tIns="0" lIns="0" bIns="0" rIns="0">
            <a:spAutoFit/>
          </a:bodyPr>
          <a:lstStyle/>
          <a:p>
            <a:pPr algn="ctr">
              <a:lnSpc>
                <a:spcPts val="2801"/>
              </a:lnSpc>
              <a:spcBef>
                <a:spcPct val="0"/>
              </a:spcBef>
            </a:pPr>
            <a:r>
              <a:rPr lang="en-US" sz="2334" spc="-46">
                <a:solidFill>
                  <a:srgbClr val="000000"/>
                </a:solidFill>
                <a:latin typeface="Antonio"/>
                <a:ea typeface="Antonio"/>
                <a:cs typeface="Antonio"/>
                <a:sym typeface="Antonio"/>
              </a:rPr>
              <a:t>PROVA TIPO 01 - BRANCA</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438665" y="1205279"/>
            <a:ext cx="17410670" cy="7583229"/>
          </a:xfrm>
          <a:prstGeom prst="rect">
            <a:avLst/>
          </a:prstGeom>
        </p:spPr>
        <p:txBody>
          <a:bodyPr anchor="t" rtlCol="false" tIns="0" lIns="0" bIns="0" rIns="0">
            <a:spAutoFit/>
          </a:bodyPr>
          <a:lstStyle/>
          <a:p>
            <a:pPr algn="just">
              <a:lnSpc>
                <a:spcPts val="2860"/>
              </a:lnSpc>
            </a:pPr>
            <a:r>
              <a:rPr lang="en-US" sz="2200">
                <a:solidFill>
                  <a:srgbClr val="000000"/>
                </a:solidFill>
                <a:latin typeface="Open Sauce"/>
                <a:ea typeface="Open Sauce"/>
                <a:cs typeface="Open Sauce"/>
                <a:sym typeface="Open Sauce"/>
              </a:rPr>
              <a:t>17 - INSTITUÍDO PELO DECRETO N° 6.022/2007, O SISTEMA PÚBLICO DE ESCRITURAÇÃO DIGITAL (SPED) CONSTITUI-SE EM MAIS UM AVANÇO NA INFORMATIZAÇÃO DA RELAÇÃO ENTRE O FISCO E OS CONTRIBUINTES. DE MODO GERAL, CONSISTE NA MODERNIZAÇÃO DA SISTEMÁTICA ATUAL DO CUMPRIMENTO DAS OBRIGAÇÕES ACESSÓRIAS, TRANSMITIDAS PELOS CONTRIBUINTES ÀS ADMINISTRAÇÕES TRIBUTÁRIAS E AOS ÓRGÃOS FISCALIZADORES, UTILIZANDO-SE DA CERTIFICAÇÃO DIGITAL PARA FINS DE ASSINATURA DOS DOCUMENTOS ELETRÔNICOS, GARANTINDO, ASSIM, A VALIDADE JURÍDICA DESTES APENAS NA SUA FORMA DIGITAL.</a:t>
            </a:r>
            <a:r>
              <a:rPr lang="en-US" sz="2200">
                <a:solidFill>
                  <a:srgbClr val="000000"/>
                </a:solidFill>
                <a:latin typeface="Open Sauce"/>
                <a:ea typeface="Open Sauce"/>
                <a:cs typeface="Open Sauce"/>
                <a:sym typeface="Open Sauce"/>
              </a:rPr>
              <a:t>​</a:t>
            </a:r>
          </a:p>
          <a:p>
            <a:pPr algn="just">
              <a:lnSpc>
                <a:spcPts val="2860"/>
              </a:lnSpc>
            </a:pPr>
            <a:r>
              <a:rPr lang="en-US" sz="2200">
                <a:solidFill>
                  <a:srgbClr val="000000"/>
                </a:solidFill>
                <a:latin typeface="Open Sauce"/>
                <a:ea typeface="Open Sauce"/>
                <a:cs typeface="Open Sauce"/>
                <a:sym typeface="Open Sauce"/>
              </a:rPr>
              <a:t>​</a:t>
            </a:r>
          </a:p>
          <a:p>
            <a:pPr algn="just">
              <a:lnSpc>
                <a:spcPts val="2860"/>
              </a:lnSpc>
            </a:pPr>
            <a:r>
              <a:rPr lang="en-US" sz="2200">
                <a:solidFill>
                  <a:srgbClr val="000000"/>
                </a:solidFill>
                <a:latin typeface="Open Sauce"/>
                <a:ea typeface="Open Sauce"/>
                <a:cs typeface="Open Sauce"/>
                <a:sym typeface="Open Sauce"/>
              </a:rPr>
              <a:t>Considerando a implementação do SPED e os diversos sistemas que o integram, assinale a opção correta.</a:t>
            </a:r>
            <a:r>
              <a:rPr lang="en-US" sz="2200">
                <a:solidFill>
                  <a:srgbClr val="000000"/>
                </a:solidFill>
                <a:latin typeface="Open Sauce"/>
                <a:ea typeface="Open Sauce"/>
                <a:cs typeface="Open Sauce"/>
                <a:sym typeface="Open Sauce"/>
              </a:rPr>
              <a:t>​</a:t>
            </a:r>
          </a:p>
          <a:p>
            <a:pPr algn="just">
              <a:lnSpc>
                <a:spcPts val="2860"/>
              </a:lnSpc>
            </a:pPr>
            <a:r>
              <a:rPr lang="en-US" sz="2200">
                <a:solidFill>
                  <a:srgbClr val="000000"/>
                </a:solidFill>
                <a:latin typeface="Open Sauce"/>
                <a:ea typeface="Open Sauce"/>
                <a:cs typeface="Open Sauce"/>
                <a:sym typeface="Open Sauce"/>
              </a:rPr>
              <a:t>​</a:t>
            </a:r>
          </a:p>
          <a:p>
            <a:pPr algn="just">
              <a:lnSpc>
                <a:spcPts val="2860"/>
              </a:lnSpc>
            </a:pPr>
            <a:r>
              <a:rPr lang="en-US" sz="2200">
                <a:solidFill>
                  <a:srgbClr val="000000"/>
                </a:solidFill>
                <a:latin typeface="Open Sauce"/>
                <a:ea typeface="Open Sauce"/>
                <a:cs typeface="Open Sauce"/>
                <a:sym typeface="Open Sauce"/>
              </a:rPr>
              <a:t>A) O e-Social tem por finalidade garantir os direitos previdenciários, trabalhistas e sociais dos empregados domésticos. </a:t>
            </a:r>
            <a:r>
              <a:rPr lang="en-US" sz="2200">
                <a:solidFill>
                  <a:srgbClr val="000000"/>
                </a:solidFill>
                <a:latin typeface="Open Sauce"/>
                <a:ea typeface="Open Sauce"/>
                <a:cs typeface="Open Sauce"/>
                <a:sym typeface="Open Sauce"/>
              </a:rPr>
              <a:t>​</a:t>
            </a:r>
          </a:p>
          <a:p>
            <a:pPr algn="just">
              <a:lnSpc>
                <a:spcPts val="2860"/>
              </a:lnSpc>
            </a:pPr>
            <a:r>
              <a:rPr lang="en-US" sz="2200">
                <a:solidFill>
                  <a:srgbClr val="000000"/>
                </a:solidFill>
                <a:latin typeface="Open Sauce"/>
                <a:ea typeface="Open Sauce"/>
                <a:cs typeface="Open Sauce"/>
                <a:sym typeface="Open Sauce"/>
              </a:rPr>
              <a:t>B) A e-Financeira deve ser transmitida pelas pessoas jurídicas e pessoas físicas que estão autorizadas a comercializar planos de seguros de pessoas. </a:t>
            </a:r>
            <a:r>
              <a:rPr lang="en-US" sz="2200">
                <a:solidFill>
                  <a:srgbClr val="000000"/>
                </a:solidFill>
                <a:latin typeface="Open Sauce"/>
                <a:ea typeface="Open Sauce"/>
                <a:cs typeface="Open Sauce"/>
                <a:sym typeface="Open Sauce"/>
              </a:rPr>
              <a:t>​</a:t>
            </a:r>
          </a:p>
          <a:p>
            <a:pPr algn="just">
              <a:lnSpc>
                <a:spcPts val="2860"/>
              </a:lnSpc>
            </a:pPr>
            <a:r>
              <a:rPr lang="en-US" sz="2200">
                <a:solidFill>
                  <a:srgbClr val="000000"/>
                </a:solidFill>
                <a:latin typeface="Open Sauce"/>
                <a:ea typeface="Open Sauce"/>
                <a:cs typeface="Open Sauce"/>
                <a:sym typeface="Open Sauce"/>
              </a:rPr>
              <a:t>C) A Escrituração Contábil Digital (ECD) corresponde à transmissão digital do Livro Diário (e seus auxiliares), do Livro Razão (e seus auxiliares) e do Livro Balancetes Diários. </a:t>
            </a:r>
            <a:r>
              <a:rPr lang="en-US" sz="2200">
                <a:solidFill>
                  <a:srgbClr val="000000"/>
                </a:solidFill>
                <a:latin typeface="Open Sauce"/>
                <a:ea typeface="Open Sauce"/>
                <a:cs typeface="Open Sauce"/>
                <a:sym typeface="Open Sauce"/>
              </a:rPr>
              <a:t>​</a:t>
            </a:r>
          </a:p>
          <a:p>
            <a:pPr algn="just">
              <a:lnSpc>
                <a:spcPts val="2860"/>
              </a:lnSpc>
            </a:pPr>
            <a:r>
              <a:rPr lang="en-US" sz="2200">
                <a:solidFill>
                  <a:srgbClr val="000000"/>
                </a:solidFill>
                <a:latin typeface="Open Sauce"/>
                <a:ea typeface="Open Sauce"/>
                <a:cs typeface="Open Sauce"/>
                <a:sym typeface="Open Sauce"/>
              </a:rPr>
              <a:t>D) O projeto da Nota Fiscal eletrônica foi desenvolvido com a integração e a cooperação entre administrações tributárias estaduais e municipais e tem sido tema muito debatido em países federativos, especialmente naqueles que, como o Brasil, apresentam forte grau de descentralização fiscal.</a:t>
            </a:r>
            <a:r>
              <a:rPr lang="en-US" sz="2200">
                <a:solidFill>
                  <a:srgbClr val="000000"/>
                </a:solidFill>
                <a:latin typeface="Open Sauce"/>
                <a:ea typeface="Open Sauce"/>
                <a:cs typeface="Open Sauce"/>
                <a:sym typeface="Open Sauce"/>
              </a:rPr>
              <a:t>​</a:t>
            </a:r>
          </a:p>
          <a:p>
            <a:pPr algn="just">
              <a:lnSpc>
                <a:spcPts val="2860"/>
              </a:lnSpc>
            </a:pPr>
            <a:r>
              <a:rPr lang="en-US" sz="2200">
                <a:solidFill>
                  <a:srgbClr val="000000"/>
                </a:solidFill>
                <a:latin typeface="Open Sauce"/>
                <a:ea typeface="Open Sauce"/>
                <a:cs typeface="Open Sauce"/>
                <a:sym typeface="Open Sauce"/>
              </a:rPr>
              <a:t>E) A Escrituração Contábil Fiscal (ECF) é uma declaração adicional à Declaração de Informações Econômico-Fiscais da Pessoa Jurídica (DIPJ), com entrega prevista para o último dia útil do mês de julho do ano posterior ao do período da escrituração no ambiente do SPED</a:t>
            </a:r>
          </a:p>
        </p:txBody>
      </p:sp>
      <p:sp>
        <p:nvSpPr>
          <p:cNvPr name="Freeform 3" id="3"/>
          <p:cNvSpPr/>
          <p:nvPr/>
        </p:nvSpPr>
        <p:spPr>
          <a:xfrm flipH="false" flipV="false" rot="0">
            <a:off x="2006401" y="9019846"/>
            <a:ext cx="1214731" cy="1214731"/>
          </a:xfrm>
          <a:custGeom>
            <a:avLst/>
            <a:gdLst/>
            <a:ahLst/>
            <a:cxnLst/>
            <a:rect r="r" b="b" t="t" l="l"/>
            <a:pathLst>
              <a:path h="1214731" w="1214731">
                <a:moveTo>
                  <a:pt x="0" y="0"/>
                </a:moveTo>
                <a:lnTo>
                  <a:pt x="1214731" y="0"/>
                </a:lnTo>
                <a:lnTo>
                  <a:pt x="1214731" y="1214731"/>
                </a:lnTo>
                <a:lnTo>
                  <a:pt x="0" y="1214731"/>
                </a:lnTo>
                <a:lnTo>
                  <a:pt x="0" y="0"/>
                </a:lnTo>
                <a:close/>
              </a:path>
            </a:pathLst>
          </a:custGeom>
          <a:blipFill>
            <a:blip r:embed="rId2"/>
            <a:stretch>
              <a:fillRect l="0" t="0" r="0" b="0"/>
            </a:stretch>
          </a:blipFill>
        </p:spPr>
      </p:sp>
      <p:sp>
        <p:nvSpPr>
          <p:cNvPr name="Freeform 4" id="4"/>
          <p:cNvSpPr/>
          <p:nvPr/>
        </p:nvSpPr>
        <p:spPr>
          <a:xfrm flipH="false" flipV="false" rot="0">
            <a:off x="110710" y="9065773"/>
            <a:ext cx="1684313" cy="1122876"/>
          </a:xfrm>
          <a:custGeom>
            <a:avLst/>
            <a:gdLst/>
            <a:ahLst/>
            <a:cxnLst/>
            <a:rect r="r" b="b" t="t" l="l"/>
            <a:pathLst>
              <a:path h="1122876" w="1684313">
                <a:moveTo>
                  <a:pt x="0" y="0"/>
                </a:moveTo>
                <a:lnTo>
                  <a:pt x="1684313" y="0"/>
                </a:lnTo>
                <a:lnTo>
                  <a:pt x="1684313" y="1122876"/>
                </a:lnTo>
                <a:lnTo>
                  <a:pt x="0" y="1122876"/>
                </a:lnTo>
                <a:lnTo>
                  <a:pt x="0" y="0"/>
                </a:lnTo>
                <a:close/>
              </a:path>
            </a:pathLst>
          </a:custGeom>
          <a:blipFill>
            <a:blip r:embed="rId3"/>
            <a:stretch>
              <a:fillRect l="0" t="0" r="0" b="0"/>
            </a:stretch>
          </a:blipFill>
        </p:spPr>
      </p:sp>
      <p:sp>
        <p:nvSpPr>
          <p:cNvPr name="TextBox 5" id="5"/>
          <p:cNvSpPr txBox="true"/>
          <p:nvPr/>
        </p:nvSpPr>
        <p:spPr>
          <a:xfrm rot="0">
            <a:off x="5252313" y="257175"/>
            <a:ext cx="7783374" cy="771525"/>
          </a:xfrm>
          <a:prstGeom prst="rect">
            <a:avLst/>
          </a:prstGeom>
        </p:spPr>
        <p:txBody>
          <a:bodyPr anchor="t" rtlCol="false" tIns="0" lIns="0" bIns="0" rIns="0">
            <a:spAutoFit/>
          </a:bodyPr>
          <a:lstStyle/>
          <a:p>
            <a:pPr algn="ctr" marL="0" indent="0" lvl="0">
              <a:lnSpc>
                <a:spcPts val="6000"/>
              </a:lnSpc>
            </a:pPr>
            <a:r>
              <a:rPr lang="en-US" b="true" sz="5000" spc="-100">
                <a:solidFill>
                  <a:srgbClr val="000000"/>
                </a:solidFill>
                <a:latin typeface="Antonio Bold"/>
                <a:ea typeface="Antonio Bold"/>
                <a:cs typeface="Antonio Bold"/>
                <a:sym typeface="Antonio Bold"/>
              </a:rPr>
              <a:t>ENADE 2018</a:t>
            </a:r>
          </a:p>
        </p:txBody>
      </p:sp>
    </p:spTree>
  </p:cSld>
  <p:clrMapOvr>
    <a:masterClrMapping/>
  </p:clrMapOvr>
</p:sld>
</file>

<file path=ppt/slides/slide3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438665" y="1047750"/>
            <a:ext cx="17410670" cy="5024120"/>
          </a:xfrm>
          <a:prstGeom prst="rect">
            <a:avLst/>
          </a:prstGeom>
        </p:spPr>
        <p:txBody>
          <a:bodyPr anchor="t" rtlCol="false" tIns="0" lIns="0" bIns="0" rIns="0">
            <a:spAutoFit/>
          </a:bodyPr>
          <a:lstStyle/>
          <a:p>
            <a:pPr algn="just">
              <a:lnSpc>
                <a:spcPts val="2530"/>
              </a:lnSpc>
            </a:pPr>
            <a:r>
              <a:rPr lang="en-US" b="true" sz="2200">
                <a:solidFill>
                  <a:srgbClr val="000000"/>
                </a:solidFill>
                <a:latin typeface="Open Sauce Bold"/>
                <a:ea typeface="Open Sauce Bold"/>
                <a:cs typeface="Open Sauce Bold"/>
                <a:sym typeface="Open Sauce Bold"/>
              </a:rPr>
              <a:t>RESOLUÇÃO:</a:t>
            </a:r>
          </a:p>
          <a:p>
            <a:pPr algn="just">
              <a:lnSpc>
                <a:spcPts val="2530"/>
              </a:lnSpc>
            </a:pPr>
          </a:p>
          <a:p>
            <a:pPr algn="just">
              <a:lnSpc>
                <a:spcPts val="2530"/>
              </a:lnSpc>
            </a:pPr>
            <a:r>
              <a:rPr lang="en-US" sz="2200">
                <a:solidFill>
                  <a:srgbClr val="000000"/>
                </a:solidFill>
                <a:latin typeface="Open Sauce"/>
                <a:ea typeface="Open Sauce"/>
                <a:cs typeface="Open Sauce"/>
                <a:sym typeface="Open Sauce"/>
              </a:rPr>
              <a:t>DE ACORDO COM O DIREITO TRIBUTÁRIO BRASILEIRO, CRÉDITO TRIBUTÁRIO É O DIREITO DE CRÉDITO DA FAZENDA PÚBLICA, JÁ DEVIDAMENTE APURADO POR PROCEDIMENTO</a:t>
            </a:r>
            <a:r>
              <a:rPr lang="en-US" sz="2200">
                <a:solidFill>
                  <a:srgbClr val="000000"/>
                </a:solidFill>
                <a:latin typeface="Open Sauce"/>
                <a:ea typeface="Open Sauce"/>
                <a:cs typeface="Open Sauce"/>
                <a:sym typeface="Open Sauce"/>
              </a:rPr>
              <a:t> adminis</a:t>
            </a:r>
            <a:r>
              <a:rPr lang="en-US" sz="2200">
                <a:solidFill>
                  <a:srgbClr val="000000"/>
                </a:solidFill>
                <a:latin typeface="Open Sauce"/>
                <a:ea typeface="Open Sauce"/>
                <a:cs typeface="Open Sauce"/>
                <a:sym typeface="Open Sauce"/>
              </a:rPr>
              <a:t>trativ</a:t>
            </a:r>
            <a:r>
              <a:rPr lang="en-US" sz="2200">
                <a:solidFill>
                  <a:srgbClr val="000000"/>
                </a:solidFill>
                <a:latin typeface="Open Sauce"/>
                <a:ea typeface="Open Sauce"/>
                <a:cs typeface="Open Sauce"/>
                <a:sym typeface="Open Sauce"/>
              </a:rPr>
              <a:t>o</a:t>
            </a:r>
            <a:r>
              <a:rPr lang="en-US" sz="2200">
                <a:solidFill>
                  <a:srgbClr val="000000"/>
                </a:solidFill>
                <a:latin typeface="Open Sauce"/>
                <a:ea typeface="Open Sauce"/>
                <a:cs typeface="Open Sauce"/>
                <a:sym typeface="Open Sauce"/>
              </a:rPr>
              <a:t> </a:t>
            </a:r>
            <a:r>
              <a:rPr lang="en-US" sz="2200">
                <a:solidFill>
                  <a:srgbClr val="000000"/>
                </a:solidFill>
                <a:latin typeface="Open Sauce"/>
                <a:ea typeface="Open Sauce"/>
                <a:cs typeface="Open Sauce"/>
                <a:sym typeface="Open Sauce"/>
              </a:rPr>
              <a:t>denom</a:t>
            </a:r>
            <a:r>
              <a:rPr lang="en-US" sz="2200">
                <a:solidFill>
                  <a:srgbClr val="000000"/>
                </a:solidFill>
                <a:latin typeface="Open Sauce"/>
                <a:ea typeface="Open Sauce"/>
                <a:cs typeface="Open Sauce"/>
                <a:sym typeface="Open Sauce"/>
              </a:rPr>
              <a:t>ina</a:t>
            </a:r>
            <a:r>
              <a:rPr lang="en-US" sz="2200">
                <a:solidFill>
                  <a:srgbClr val="000000"/>
                </a:solidFill>
                <a:latin typeface="Open Sauce"/>
                <a:ea typeface="Open Sauce"/>
                <a:cs typeface="Open Sauce"/>
                <a:sym typeface="Open Sauce"/>
              </a:rPr>
              <a:t>do lançamento, ou seja, dotado de certeza, liquidez e exigibilidade, estabelecendo um vínculo jurídico que obriga o contribuinte ou responsável (sujeito passivo) a pagar o tributo ao sujeito ativo (Estado ou ente parafiscal).</a:t>
            </a:r>
          </a:p>
          <a:p>
            <a:pPr algn="just">
              <a:lnSpc>
                <a:spcPts val="2530"/>
              </a:lnSpc>
            </a:pPr>
            <a:r>
              <a:rPr lang="en-US" sz="2200">
                <a:solidFill>
                  <a:srgbClr val="000000"/>
                </a:solidFill>
                <a:latin typeface="Open Sauce"/>
                <a:ea typeface="Open Sauce"/>
                <a:cs typeface="Open Sauce"/>
                <a:sym typeface="Open Sauce"/>
              </a:rPr>
              <a:t> </a:t>
            </a:r>
          </a:p>
          <a:p>
            <a:pPr algn="just">
              <a:lnSpc>
                <a:spcPts val="2530"/>
              </a:lnSpc>
            </a:pPr>
            <a:r>
              <a:rPr lang="en-US" sz="2200">
                <a:solidFill>
                  <a:srgbClr val="000000"/>
                </a:solidFill>
                <a:latin typeface="Open Sauce"/>
                <a:ea typeface="Open Sauce"/>
                <a:cs typeface="Open Sauce"/>
                <a:sym typeface="Open Sauce"/>
              </a:rPr>
              <a:t>O crédito tributário surge da ocorrência da obrigação tributária principal e para que o Estado possa exigir o crédito tributário, é necessário que ocorra o fato gerador, e que o Estado individualize e quantifique o </a:t>
            </a:r>
            <a:r>
              <a:rPr lang="en-US" sz="2200">
                <a:solidFill>
                  <a:srgbClr val="000000"/>
                </a:solidFill>
                <a:latin typeface="Open Sauce"/>
                <a:ea typeface="Open Sauce"/>
                <a:cs typeface="Open Sauce"/>
                <a:sym typeface="Open Sauce"/>
              </a:rPr>
              <a:t>va</a:t>
            </a:r>
            <a:r>
              <a:rPr lang="en-US" sz="2200">
                <a:solidFill>
                  <a:srgbClr val="000000"/>
                </a:solidFill>
                <a:latin typeface="Open Sauce"/>
                <a:ea typeface="Open Sauce"/>
                <a:cs typeface="Open Sauce"/>
                <a:sym typeface="Open Sauce"/>
              </a:rPr>
              <a:t>l</a:t>
            </a:r>
            <a:r>
              <a:rPr lang="en-US" sz="2200">
                <a:solidFill>
                  <a:srgbClr val="000000"/>
                </a:solidFill>
                <a:latin typeface="Open Sauce"/>
                <a:ea typeface="Open Sauce"/>
                <a:cs typeface="Open Sauce"/>
                <a:sym typeface="Open Sauce"/>
              </a:rPr>
              <a:t>or</a:t>
            </a:r>
            <a:r>
              <a:rPr lang="en-US" sz="2200">
                <a:solidFill>
                  <a:srgbClr val="000000"/>
                </a:solidFill>
                <a:latin typeface="Open Sauce"/>
                <a:ea typeface="Open Sauce"/>
                <a:cs typeface="Open Sauce"/>
                <a:sym typeface="Open Sauce"/>
              </a:rPr>
              <a:t> </a:t>
            </a:r>
            <a:r>
              <a:rPr lang="en-US" sz="2200">
                <a:solidFill>
                  <a:srgbClr val="000000"/>
                </a:solidFill>
                <a:latin typeface="Open Sauce"/>
                <a:ea typeface="Open Sauce"/>
                <a:cs typeface="Open Sauce"/>
                <a:sym typeface="Open Sauce"/>
              </a:rPr>
              <a:t>a</a:t>
            </a:r>
            <a:r>
              <a:rPr lang="en-US" sz="2200">
                <a:solidFill>
                  <a:srgbClr val="000000"/>
                </a:solidFill>
                <a:latin typeface="Open Sauce"/>
                <a:ea typeface="Open Sauce"/>
                <a:cs typeface="Open Sauce"/>
                <a:sym typeface="Open Sauce"/>
              </a:rPr>
              <a:t> ser pago, com o lançamento.</a:t>
            </a:r>
          </a:p>
          <a:p>
            <a:pPr algn="just">
              <a:lnSpc>
                <a:spcPts val="2530"/>
              </a:lnSpc>
            </a:pPr>
            <a:r>
              <a:rPr lang="en-US" sz="2200">
                <a:solidFill>
                  <a:srgbClr val="000000"/>
                </a:solidFill>
                <a:latin typeface="Open Sauce"/>
                <a:ea typeface="Open Sauce"/>
                <a:cs typeface="Open Sauce"/>
                <a:sym typeface="Open Sauce"/>
              </a:rPr>
              <a:t> </a:t>
            </a:r>
          </a:p>
          <a:p>
            <a:pPr algn="just">
              <a:lnSpc>
                <a:spcPts val="2530"/>
              </a:lnSpc>
            </a:pPr>
            <a:r>
              <a:rPr lang="en-US" sz="2200">
                <a:solidFill>
                  <a:srgbClr val="000000"/>
                </a:solidFill>
                <a:latin typeface="Open Sauce"/>
                <a:ea typeface="Open Sauce"/>
                <a:cs typeface="Open Sauce"/>
                <a:sym typeface="Open Sauce"/>
              </a:rPr>
              <a:t>Quando usamos o termo “Considerando o disposto em legislação vigente sobre crédito tributário “estamos nos referindo a lei nº 5.172, DE 25 DE OUTUBRO DE 1966 – O código tributário nacional.</a:t>
            </a:r>
          </a:p>
          <a:p>
            <a:pPr algn="just">
              <a:lnSpc>
                <a:spcPts val="2530"/>
              </a:lnSpc>
            </a:pPr>
            <a:r>
              <a:rPr lang="en-US" sz="2200">
                <a:solidFill>
                  <a:srgbClr val="000000"/>
                </a:solidFill>
                <a:latin typeface="Open Sauce"/>
                <a:ea typeface="Open Sauce"/>
                <a:cs typeface="Open Sauce"/>
                <a:sym typeface="Open Sauce"/>
              </a:rPr>
              <a:t> </a:t>
            </a:r>
          </a:p>
          <a:p>
            <a:pPr algn="just">
              <a:lnSpc>
                <a:spcPts val="2530"/>
              </a:lnSpc>
            </a:pPr>
            <a:r>
              <a:rPr lang="en-US" sz="2200">
                <a:solidFill>
                  <a:srgbClr val="000000"/>
                </a:solidFill>
                <a:latin typeface="Open Sauce"/>
                <a:ea typeface="Open Sauce"/>
                <a:cs typeface="Open Sauce"/>
                <a:sym typeface="Open Sauce"/>
              </a:rPr>
              <a:t>Vamos analisar as alternativas individu</a:t>
            </a:r>
            <a:r>
              <a:rPr lang="en-US" sz="2200">
                <a:solidFill>
                  <a:srgbClr val="000000"/>
                </a:solidFill>
                <a:latin typeface="Open Sauce"/>
                <a:ea typeface="Open Sauce"/>
                <a:cs typeface="Open Sauce"/>
                <a:sym typeface="Open Sauce"/>
              </a:rPr>
              <a:t>a</a:t>
            </a:r>
            <a:r>
              <a:rPr lang="en-US" sz="2200">
                <a:solidFill>
                  <a:srgbClr val="000000"/>
                </a:solidFill>
                <a:latin typeface="Open Sauce"/>
                <a:ea typeface="Open Sauce"/>
                <a:cs typeface="Open Sauce"/>
                <a:sym typeface="Open Sauce"/>
              </a:rPr>
              <a:t>lmen</a:t>
            </a:r>
            <a:r>
              <a:rPr lang="en-US" sz="2200">
                <a:solidFill>
                  <a:srgbClr val="000000"/>
                </a:solidFill>
                <a:latin typeface="Open Sauce"/>
                <a:ea typeface="Open Sauce"/>
                <a:cs typeface="Open Sauce"/>
                <a:sym typeface="Open Sauce"/>
              </a:rPr>
              <a:t>t</a:t>
            </a:r>
            <a:r>
              <a:rPr lang="en-US" sz="2200">
                <a:solidFill>
                  <a:srgbClr val="000000"/>
                </a:solidFill>
                <a:latin typeface="Open Sauce"/>
                <a:ea typeface="Open Sauce"/>
                <a:cs typeface="Open Sauce"/>
                <a:sym typeface="Open Sauce"/>
              </a:rPr>
              <a:t>e</a:t>
            </a:r>
            <a:r>
              <a:rPr lang="en-US" sz="2200">
                <a:solidFill>
                  <a:srgbClr val="000000"/>
                </a:solidFill>
                <a:latin typeface="Open Sauce"/>
                <a:ea typeface="Open Sauce"/>
                <a:cs typeface="Open Sauce"/>
                <a:sym typeface="Open Sauce"/>
              </a:rPr>
              <a:t>:</a:t>
            </a:r>
          </a:p>
          <a:p>
            <a:pPr algn="just">
              <a:lnSpc>
                <a:spcPts val="2530"/>
              </a:lnSpc>
            </a:pPr>
          </a:p>
        </p:txBody>
      </p:sp>
      <p:sp>
        <p:nvSpPr>
          <p:cNvPr name="Freeform 3" id="3"/>
          <p:cNvSpPr/>
          <p:nvPr/>
        </p:nvSpPr>
        <p:spPr>
          <a:xfrm flipH="false" flipV="false" rot="0">
            <a:off x="15240170" y="9072269"/>
            <a:ext cx="1214731" cy="1214731"/>
          </a:xfrm>
          <a:custGeom>
            <a:avLst/>
            <a:gdLst/>
            <a:ahLst/>
            <a:cxnLst/>
            <a:rect r="r" b="b" t="t" l="l"/>
            <a:pathLst>
              <a:path h="1214731" w="1214731">
                <a:moveTo>
                  <a:pt x="0" y="0"/>
                </a:moveTo>
                <a:lnTo>
                  <a:pt x="1214731" y="0"/>
                </a:lnTo>
                <a:lnTo>
                  <a:pt x="1214731" y="1214731"/>
                </a:lnTo>
                <a:lnTo>
                  <a:pt x="0" y="1214731"/>
                </a:lnTo>
                <a:lnTo>
                  <a:pt x="0" y="0"/>
                </a:lnTo>
                <a:close/>
              </a:path>
            </a:pathLst>
          </a:custGeom>
          <a:blipFill>
            <a:blip r:embed="rId2"/>
            <a:stretch>
              <a:fillRect l="0" t="0" r="0" b="0"/>
            </a:stretch>
          </a:blipFill>
        </p:spPr>
      </p:sp>
      <p:sp>
        <p:nvSpPr>
          <p:cNvPr name="Freeform 4" id="4"/>
          <p:cNvSpPr/>
          <p:nvPr/>
        </p:nvSpPr>
        <p:spPr>
          <a:xfrm flipH="false" flipV="false" rot="0">
            <a:off x="16454901" y="9164124"/>
            <a:ext cx="1684313" cy="1122876"/>
          </a:xfrm>
          <a:custGeom>
            <a:avLst/>
            <a:gdLst/>
            <a:ahLst/>
            <a:cxnLst/>
            <a:rect r="r" b="b" t="t" l="l"/>
            <a:pathLst>
              <a:path h="1122876" w="1684313">
                <a:moveTo>
                  <a:pt x="0" y="0"/>
                </a:moveTo>
                <a:lnTo>
                  <a:pt x="1684313" y="0"/>
                </a:lnTo>
                <a:lnTo>
                  <a:pt x="1684313" y="1122876"/>
                </a:lnTo>
                <a:lnTo>
                  <a:pt x="0" y="1122876"/>
                </a:lnTo>
                <a:lnTo>
                  <a:pt x="0" y="0"/>
                </a:lnTo>
                <a:close/>
              </a:path>
            </a:pathLst>
          </a:custGeom>
          <a:blipFill>
            <a:blip r:embed="rId3"/>
            <a:stretch>
              <a:fillRect l="0" t="0" r="0" b="0"/>
            </a:stretch>
          </a:blipFill>
        </p:spPr>
      </p:sp>
      <p:sp>
        <p:nvSpPr>
          <p:cNvPr name="TextBox 5" id="5"/>
          <p:cNvSpPr txBox="true"/>
          <p:nvPr/>
        </p:nvSpPr>
        <p:spPr>
          <a:xfrm rot="0">
            <a:off x="5252313" y="257175"/>
            <a:ext cx="7783374" cy="771525"/>
          </a:xfrm>
          <a:prstGeom prst="rect">
            <a:avLst/>
          </a:prstGeom>
        </p:spPr>
        <p:txBody>
          <a:bodyPr anchor="t" rtlCol="false" tIns="0" lIns="0" bIns="0" rIns="0">
            <a:spAutoFit/>
          </a:bodyPr>
          <a:lstStyle/>
          <a:p>
            <a:pPr algn="ctr" marL="0" indent="0" lvl="0">
              <a:lnSpc>
                <a:spcPts val="6000"/>
              </a:lnSpc>
            </a:pPr>
            <a:r>
              <a:rPr lang="en-US" b="true" sz="5000" spc="-100">
                <a:solidFill>
                  <a:srgbClr val="000000"/>
                </a:solidFill>
                <a:latin typeface="Antonio Bold"/>
                <a:ea typeface="Antonio Bold"/>
                <a:cs typeface="Antonio Bold"/>
                <a:sym typeface="Antonio Bold"/>
              </a:rPr>
              <a:t>EXAME DE SUFICIÊNCIA 2023.2</a:t>
            </a:r>
          </a:p>
        </p:txBody>
      </p:sp>
      <p:sp>
        <p:nvSpPr>
          <p:cNvPr name="TextBox 6" id="6"/>
          <p:cNvSpPr txBox="true"/>
          <p:nvPr/>
        </p:nvSpPr>
        <p:spPr>
          <a:xfrm rot="0">
            <a:off x="7933327" y="1057275"/>
            <a:ext cx="2421345" cy="365280"/>
          </a:xfrm>
          <a:prstGeom prst="rect">
            <a:avLst/>
          </a:prstGeom>
        </p:spPr>
        <p:txBody>
          <a:bodyPr anchor="t" rtlCol="false" tIns="0" lIns="0" bIns="0" rIns="0">
            <a:spAutoFit/>
          </a:bodyPr>
          <a:lstStyle/>
          <a:p>
            <a:pPr algn="ctr">
              <a:lnSpc>
                <a:spcPts val="2801"/>
              </a:lnSpc>
              <a:spcBef>
                <a:spcPct val="0"/>
              </a:spcBef>
            </a:pPr>
            <a:r>
              <a:rPr lang="en-US" sz="2334" spc="-46">
                <a:solidFill>
                  <a:srgbClr val="000000"/>
                </a:solidFill>
                <a:latin typeface="Antonio"/>
                <a:ea typeface="Antonio"/>
                <a:cs typeface="Antonio"/>
                <a:sym typeface="Antonio"/>
              </a:rPr>
              <a:t>PROVA TIPO 01 - BRANCA</a:t>
            </a:r>
          </a:p>
        </p:txBody>
      </p:sp>
    </p:spTree>
  </p:cSld>
  <p:clrMapOvr>
    <a:masterClrMapping/>
  </p:clrMapOvr>
</p:sld>
</file>

<file path=ppt/slides/slide3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438665" y="1047750"/>
            <a:ext cx="17410670" cy="8167370"/>
          </a:xfrm>
          <a:prstGeom prst="rect">
            <a:avLst/>
          </a:prstGeom>
        </p:spPr>
        <p:txBody>
          <a:bodyPr anchor="t" rtlCol="false" tIns="0" lIns="0" bIns="0" rIns="0">
            <a:spAutoFit/>
          </a:bodyPr>
          <a:lstStyle/>
          <a:p>
            <a:pPr algn="just">
              <a:lnSpc>
                <a:spcPts val="2530"/>
              </a:lnSpc>
            </a:pPr>
            <a:r>
              <a:rPr lang="en-US" b="true" sz="2200">
                <a:solidFill>
                  <a:srgbClr val="000000"/>
                </a:solidFill>
                <a:latin typeface="Open Sauce Bold"/>
                <a:ea typeface="Open Sauce Bold"/>
                <a:cs typeface="Open Sauce Bold"/>
                <a:sym typeface="Open Sauce Bold"/>
              </a:rPr>
              <a:t>RESOLUÇÃO:</a:t>
            </a:r>
          </a:p>
          <a:p>
            <a:pPr algn="just">
              <a:lnSpc>
                <a:spcPts val="2530"/>
              </a:lnSpc>
            </a:pPr>
          </a:p>
          <a:p>
            <a:pPr algn="just">
              <a:lnSpc>
                <a:spcPts val="2530"/>
              </a:lnSpc>
            </a:pPr>
            <a:r>
              <a:rPr lang="en-US" b="true" sz="2200">
                <a:solidFill>
                  <a:srgbClr val="000000"/>
                </a:solidFill>
                <a:latin typeface="Open Sauce Bold"/>
                <a:ea typeface="Open Sauce Bold"/>
                <a:cs typeface="Open Sauce Bold"/>
                <a:sym typeface="Open Sauce Bold"/>
              </a:rPr>
              <a:t>A) A IMPOSIÇÃO DE PENALIDADE POR PARTE DA AUTORIDADE PÚBLICA COMPETENTE ILIDE O PAGAMENTO</a:t>
            </a:r>
            <a:r>
              <a:rPr lang="en-US" sz="2200" b="true">
                <a:solidFill>
                  <a:srgbClr val="000000"/>
                </a:solidFill>
                <a:latin typeface="Open Sauce Bold"/>
                <a:ea typeface="Open Sauce Bold"/>
                <a:cs typeface="Open Sauce Bold"/>
                <a:sym typeface="Open Sauce Bold"/>
              </a:rPr>
              <a:t> in</a:t>
            </a:r>
            <a:r>
              <a:rPr lang="en-US" sz="2200" b="true">
                <a:solidFill>
                  <a:srgbClr val="000000"/>
                </a:solidFill>
                <a:latin typeface="Open Sauce Bold"/>
                <a:ea typeface="Open Sauce Bold"/>
                <a:cs typeface="Open Sauce Bold"/>
                <a:sym typeface="Open Sauce Bold"/>
              </a:rPr>
              <a:t>tegral d</a:t>
            </a:r>
            <a:r>
              <a:rPr lang="en-US" sz="2200" b="true">
                <a:solidFill>
                  <a:srgbClr val="000000"/>
                </a:solidFill>
                <a:latin typeface="Open Sauce Bold"/>
                <a:ea typeface="Open Sauce Bold"/>
                <a:cs typeface="Open Sauce Bold"/>
                <a:sym typeface="Open Sauce Bold"/>
              </a:rPr>
              <a:t>o</a:t>
            </a:r>
            <a:r>
              <a:rPr lang="en-US" sz="2200" b="true">
                <a:solidFill>
                  <a:srgbClr val="000000"/>
                </a:solidFill>
                <a:latin typeface="Open Sauce Bold"/>
                <a:ea typeface="Open Sauce Bold"/>
                <a:cs typeface="Open Sauce Bold"/>
                <a:sym typeface="Open Sauce Bold"/>
              </a:rPr>
              <a:t> cré</a:t>
            </a:r>
            <a:r>
              <a:rPr lang="en-US" sz="2200" b="true">
                <a:solidFill>
                  <a:srgbClr val="000000"/>
                </a:solidFill>
                <a:latin typeface="Open Sauce Bold"/>
                <a:ea typeface="Open Sauce Bold"/>
                <a:cs typeface="Open Sauce Bold"/>
                <a:sym typeface="Open Sauce Bold"/>
              </a:rPr>
              <a:t>d</a:t>
            </a:r>
            <a:r>
              <a:rPr lang="en-US" sz="2200" b="true">
                <a:solidFill>
                  <a:srgbClr val="000000"/>
                </a:solidFill>
                <a:latin typeface="Open Sauce Bold"/>
                <a:ea typeface="Open Sauce Bold"/>
                <a:cs typeface="Open Sauce Bold"/>
                <a:sym typeface="Open Sauce Bold"/>
              </a:rPr>
              <a:t>it</a:t>
            </a:r>
            <a:r>
              <a:rPr lang="en-US" sz="2200" b="true">
                <a:solidFill>
                  <a:srgbClr val="000000"/>
                </a:solidFill>
                <a:latin typeface="Open Sauce Bold"/>
                <a:ea typeface="Open Sauce Bold"/>
                <a:cs typeface="Open Sauce Bold"/>
                <a:sym typeface="Open Sauce Bold"/>
              </a:rPr>
              <a:t>o tributário.</a:t>
            </a:r>
          </a:p>
          <a:p>
            <a:pPr algn="just">
              <a:lnSpc>
                <a:spcPts val="2530"/>
              </a:lnSpc>
            </a:pPr>
            <a:r>
              <a:rPr lang="en-US" sz="2200">
                <a:solidFill>
                  <a:srgbClr val="000000"/>
                </a:solidFill>
                <a:latin typeface="Open Sauce"/>
                <a:ea typeface="Open Sauce"/>
                <a:cs typeface="Open Sauce"/>
                <a:sym typeface="Open Sauce"/>
              </a:rPr>
              <a:t> </a:t>
            </a:r>
          </a:p>
          <a:p>
            <a:pPr algn="just">
              <a:lnSpc>
                <a:spcPts val="2530"/>
              </a:lnSpc>
            </a:pPr>
            <a:r>
              <a:rPr lang="en-US" sz="2200">
                <a:solidFill>
                  <a:srgbClr val="EC1D24"/>
                </a:solidFill>
                <a:latin typeface="Open Sauce"/>
                <a:ea typeface="Open Sauce"/>
                <a:cs typeface="Open Sauce"/>
                <a:sym typeface="Open Sauce"/>
              </a:rPr>
              <a:t>Alternativa incorreta.</a:t>
            </a:r>
          </a:p>
          <a:p>
            <a:pPr algn="just">
              <a:lnSpc>
                <a:spcPts val="2530"/>
              </a:lnSpc>
            </a:pPr>
            <a:r>
              <a:rPr lang="en-US" sz="2200">
                <a:solidFill>
                  <a:srgbClr val="000000"/>
                </a:solidFill>
                <a:latin typeface="Open Sauce"/>
                <a:ea typeface="Open Sauce"/>
                <a:cs typeface="Open Sauce"/>
                <a:sym typeface="Open Sauce"/>
              </a:rPr>
              <a:t> </a:t>
            </a:r>
          </a:p>
          <a:p>
            <a:pPr algn="just">
              <a:lnSpc>
                <a:spcPts val="2530"/>
              </a:lnSpc>
            </a:pPr>
            <a:r>
              <a:rPr lang="en-US" sz="2200">
                <a:solidFill>
                  <a:srgbClr val="000000"/>
                </a:solidFill>
                <a:latin typeface="Open Sauce"/>
                <a:ea typeface="Open Sauce"/>
                <a:cs typeface="Open Sauce"/>
                <a:sym typeface="Open Sauce"/>
              </a:rPr>
              <a:t>Note que a banca trouxe a literalidade da norma, porém se consultarmos o Art. 157 da Lei 5.172, vamos encontrar o seguinte texto:</a:t>
            </a:r>
          </a:p>
          <a:p>
            <a:pPr algn="just">
              <a:lnSpc>
                <a:spcPts val="2530"/>
              </a:lnSpc>
            </a:pPr>
            <a:r>
              <a:rPr lang="en-US" sz="2200">
                <a:solidFill>
                  <a:srgbClr val="000000"/>
                </a:solidFill>
                <a:latin typeface="Open Sauce"/>
                <a:ea typeface="Open Sauce"/>
                <a:cs typeface="Open Sauce"/>
                <a:sym typeface="Open Sauce"/>
              </a:rPr>
              <a:t> </a:t>
            </a:r>
          </a:p>
          <a:p>
            <a:pPr algn="just">
              <a:lnSpc>
                <a:spcPts val="2530"/>
              </a:lnSpc>
            </a:pPr>
            <a:r>
              <a:rPr lang="en-US" sz="2200">
                <a:solidFill>
                  <a:srgbClr val="000000"/>
                </a:solidFill>
                <a:latin typeface="Open Sauce"/>
                <a:ea typeface="Open Sauce"/>
                <a:cs typeface="Open Sauce"/>
                <a:sym typeface="Open Sauce"/>
              </a:rPr>
              <a:t>“Art. 157. A imposição de penalidade não ilide o pagamento integral do crédito tributário.”</a:t>
            </a:r>
          </a:p>
          <a:p>
            <a:pPr algn="just">
              <a:lnSpc>
                <a:spcPts val="2530"/>
              </a:lnSpc>
            </a:pPr>
            <a:r>
              <a:rPr lang="en-US" sz="2200">
                <a:solidFill>
                  <a:srgbClr val="000000"/>
                </a:solidFill>
                <a:latin typeface="Open Sauce"/>
                <a:ea typeface="Open Sauce"/>
                <a:cs typeface="Open Sauce"/>
                <a:sym typeface="Open Sauce"/>
              </a:rPr>
              <a:t> </a:t>
            </a:r>
          </a:p>
          <a:p>
            <a:pPr algn="just">
              <a:lnSpc>
                <a:spcPts val="2530"/>
              </a:lnSpc>
            </a:pPr>
            <a:r>
              <a:rPr lang="en-US" sz="2200">
                <a:solidFill>
                  <a:srgbClr val="000000"/>
                </a:solidFill>
                <a:latin typeface="Open Sauce"/>
                <a:ea typeface="Open Sauce"/>
                <a:cs typeface="Open Sauce"/>
                <a:sym typeface="Open Sauce"/>
              </a:rPr>
              <a:t>Ou seja, o examinador suprimiu o advérbio de negação “NÃO” tornando a alternativa incorreta.</a:t>
            </a:r>
          </a:p>
          <a:p>
            <a:pPr algn="just">
              <a:lnSpc>
                <a:spcPts val="2530"/>
              </a:lnSpc>
            </a:pPr>
            <a:r>
              <a:rPr lang="en-US" sz="2200">
                <a:solidFill>
                  <a:srgbClr val="000000"/>
                </a:solidFill>
                <a:latin typeface="Open Sauce"/>
                <a:ea typeface="Open Sauce"/>
                <a:cs typeface="Open Sauce"/>
                <a:sym typeface="Open Sauce"/>
              </a:rPr>
              <a:t>          </a:t>
            </a:r>
          </a:p>
          <a:p>
            <a:pPr algn="just">
              <a:lnSpc>
                <a:spcPts val="2530"/>
              </a:lnSpc>
            </a:pPr>
            <a:r>
              <a:rPr lang="en-US" sz="2200" b="true">
                <a:solidFill>
                  <a:srgbClr val="000000"/>
                </a:solidFill>
                <a:latin typeface="Open Sauce Bold"/>
                <a:ea typeface="Open Sauce Bold"/>
                <a:cs typeface="Open Sauce Bold"/>
                <a:sym typeface="Open Sauce Bold"/>
              </a:rPr>
              <a:t>B) O pagamento de um determinado crédito importa em presunção de pagamento total de outros créditos referentes ao mesmo ou a outros tributos.</a:t>
            </a:r>
          </a:p>
          <a:p>
            <a:pPr algn="just">
              <a:lnSpc>
                <a:spcPts val="2530"/>
              </a:lnSpc>
            </a:pPr>
            <a:r>
              <a:rPr lang="en-US" sz="2200">
                <a:solidFill>
                  <a:srgbClr val="000000"/>
                </a:solidFill>
                <a:latin typeface="Open Sauce"/>
                <a:ea typeface="Open Sauce"/>
                <a:cs typeface="Open Sauce"/>
                <a:sym typeface="Open Sauce"/>
              </a:rPr>
              <a:t> </a:t>
            </a:r>
          </a:p>
          <a:p>
            <a:pPr algn="just">
              <a:lnSpc>
                <a:spcPts val="2530"/>
              </a:lnSpc>
            </a:pPr>
            <a:r>
              <a:rPr lang="en-US" sz="2200">
                <a:solidFill>
                  <a:srgbClr val="EC1D24"/>
                </a:solidFill>
                <a:latin typeface="Open Sauce"/>
                <a:ea typeface="Open Sauce"/>
                <a:cs typeface="Open Sauce"/>
                <a:sym typeface="Open Sauce"/>
              </a:rPr>
              <a:t>Alternativa incorreta.</a:t>
            </a:r>
          </a:p>
          <a:p>
            <a:pPr algn="just">
              <a:lnSpc>
                <a:spcPts val="2530"/>
              </a:lnSpc>
            </a:pPr>
            <a:r>
              <a:rPr lang="en-US" sz="2200">
                <a:solidFill>
                  <a:srgbClr val="000000"/>
                </a:solidFill>
                <a:latin typeface="Open Sauce"/>
                <a:ea typeface="Open Sauce"/>
                <a:cs typeface="Open Sauce"/>
                <a:sym typeface="Open Sauce"/>
              </a:rPr>
              <a:t> </a:t>
            </a:r>
          </a:p>
          <a:p>
            <a:pPr algn="just">
              <a:lnSpc>
                <a:spcPts val="2530"/>
              </a:lnSpc>
            </a:pPr>
            <a:r>
              <a:rPr lang="en-US" sz="2200">
                <a:solidFill>
                  <a:srgbClr val="000000"/>
                </a:solidFill>
                <a:latin typeface="Open Sauce"/>
                <a:ea typeface="Open Sauce"/>
                <a:cs typeface="Open Sauce"/>
                <a:sym typeface="Open Sauce"/>
              </a:rPr>
              <a:t>Outra alternativa em que o ex</a:t>
            </a:r>
            <a:r>
              <a:rPr lang="en-US" sz="2200">
                <a:solidFill>
                  <a:srgbClr val="000000"/>
                </a:solidFill>
                <a:latin typeface="Open Sauce"/>
                <a:ea typeface="Open Sauce"/>
                <a:cs typeface="Open Sauce"/>
                <a:sym typeface="Open Sauce"/>
              </a:rPr>
              <a:t>aminador</a:t>
            </a:r>
            <a:r>
              <a:rPr lang="en-US" sz="2200">
                <a:solidFill>
                  <a:srgbClr val="000000"/>
                </a:solidFill>
                <a:latin typeface="Open Sauce"/>
                <a:ea typeface="Open Sauce"/>
                <a:cs typeface="Open Sauce"/>
                <a:sym typeface="Open Sauce"/>
              </a:rPr>
              <a:t> reproduz a literalidade da norma suprindo o advérbio de negação “NÃO” para confundir os candidatos, vamos a literalidade correta da norma:</a:t>
            </a:r>
          </a:p>
          <a:p>
            <a:pPr algn="just">
              <a:lnSpc>
                <a:spcPts val="2530"/>
              </a:lnSpc>
            </a:pPr>
            <a:r>
              <a:rPr lang="en-US" sz="2200">
                <a:solidFill>
                  <a:srgbClr val="000000"/>
                </a:solidFill>
                <a:latin typeface="Open Sauce"/>
                <a:ea typeface="Open Sauce"/>
                <a:cs typeface="Open Sauce"/>
                <a:sym typeface="Open Sauce"/>
              </a:rPr>
              <a:t> </a:t>
            </a:r>
          </a:p>
          <a:p>
            <a:pPr algn="just">
              <a:lnSpc>
                <a:spcPts val="2530"/>
              </a:lnSpc>
            </a:pPr>
            <a:r>
              <a:rPr lang="en-US" sz="2200">
                <a:solidFill>
                  <a:srgbClr val="000000"/>
                </a:solidFill>
                <a:latin typeface="Open Sauce"/>
                <a:ea typeface="Open Sauce"/>
                <a:cs typeface="Open Sauce"/>
                <a:sym typeface="Open Sauce"/>
              </a:rPr>
              <a:t>“Art. 158. O pagamento de um crédito não importa em presunção de pagamento:”</a:t>
            </a:r>
          </a:p>
          <a:p>
            <a:pPr algn="just">
              <a:lnSpc>
                <a:spcPts val="2530"/>
              </a:lnSpc>
            </a:pPr>
            <a:r>
              <a:rPr lang="en-US" sz="2200">
                <a:solidFill>
                  <a:srgbClr val="000000"/>
                </a:solidFill>
                <a:latin typeface="Open Sauce"/>
                <a:ea typeface="Open Sauce"/>
                <a:cs typeface="Open Sauce"/>
                <a:sym typeface="Open Sauce"/>
              </a:rPr>
              <a:t>Portanto a alternativa é incorre</a:t>
            </a:r>
            <a:r>
              <a:rPr lang="en-US" sz="2200">
                <a:solidFill>
                  <a:srgbClr val="000000"/>
                </a:solidFill>
                <a:latin typeface="Open Sauce"/>
                <a:ea typeface="Open Sauce"/>
                <a:cs typeface="Open Sauce"/>
                <a:sym typeface="Open Sauce"/>
              </a:rPr>
              <a:t>ta.</a:t>
            </a:r>
          </a:p>
          <a:p>
            <a:pPr algn="just">
              <a:lnSpc>
                <a:spcPts val="2530"/>
              </a:lnSpc>
            </a:pPr>
          </a:p>
          <a:p>
            <a:pPr algn="just">
              <a:lnSpc>
                <a:spcPts val="2530"/>
              </a:lnSpc>
            </a:pPr>
          </a:p>
        </p:txBody>
      </p:sp>
      <p:sp>
        <p:nvSpPr>
          <p:cNvPr name="Freeform 3" id="3"/>
          <p:cNvSpPr/>
          <p:nvPr/>
        </p:nvSpPr>
        <p:spPr>
          <a:xfrm flipH="false" flipV="false" rot="0">
            <a:off x="15240170" y="9072269"/>
            <a:ext cx="1214731" cy="1214731"/>
          </a:xfrm>
          <a:custGeom>
            <a:avLst/>
            <a:gdLst/>
            <a:ahLst/>
            <a:cxnLst/>
            <a:rect r="r" b="b" t="t" l="l"/>
            <a:pathLst>
              <a:path h="1214731" w="1214731">
                <a:moveTo>
                  <a:pt x="0" y="0"/>
                </a:moveTo>
                <a:lnTo>
                  <a:pt x="1214731" y="0"/>
                </a:lnTo>
                <a:lnTo>
                  <a:pt x="1214731" y="1214731"/>
                </a:lnTo>
                <a:lnTo>
                  <a:pt x="0" y="1214731"/>
                </a:lnTo>
                <a:lnTo>
                  <a:pt x="0" y="0"/>
                </a:lnTo>
                <a:close/>
              </a:path>
            </a:pathLst>
          </a:custGeom>
          <a:blipFill>
            <a:blip r:embed="rId2"/>
            <a:stretch>
              <a:fillRect l="0" t="0" r="0" b="0"/>
            </a:stretch>
          </a:blipFill>
        </p:spPr>
      </p:sp>
      <p:sp>
        <p:nvSpPr>
          <p:cNvPr name="Freeform 4" id="4"/>
          <p:cNvSpPr/>
          <p:nvPr/>
        </p:nvSpPr>
        <p:spPr>
          <a:xfrm flipH="false" flipV="false" rot="0">
            <a:off x="16454901" y="9164124"/>
            <a:ext cx="1684313" cy="1122876"/>
          </a:xfrm>
          <a:custGeom>
            <a:avLst/>
            <a:gdLst/>
            <a:ahLst/>
            <a:cxnLst/>
            <a:rect r="r" b="b" t="t" l="l"/>
            <a:pathLst>
              <a:path h="1122876" w="1684313">
                <a:moveTo>
                  <a:pt x="0" y="0"/>
                </a:moveTo>
                <a:lnTo>
                  <a:pt x="1684313" y="0"/>
                </a:lnTo>
                <a:lnTo>
                  <a:pt x="1684313" y="1122876"/>
                </a:lnTo>
                <a:lnTo>
                  <a:pt x="0" y="1122876"/>
                </a:lnTo>
                <a:lnTo>
                  <a:pt x="0" y="0"/>
                </a:lnTo>
                <a:close/>
              </a:path>
            </a:pathLst>
          </a:custGeom>
          <a:blipFill>
            <a:blip r:embed="rId3"/>
            <a:stretch>
              <a:fillRect l="0" t="0" r="0" b="0"/>
            </a:stretch>
          </a:blipFill>
        </p:spPr>
      </p:sp>
      <p:sp>
        <p:nvSpPr>
          <p:cNvPr name="Freeform 5" id="5"/>
          <p:cNvSpPr/>
          <p:nvPr/>
        </p:nvSpPr>
        <p:spPr>
          <a:xfrm flipH="false" flipV="false" rot="0">
            <a:off x="4239847" y="2400155"/>
            <a:ext cx="603502" cy="627315"/>
          </a:xfrm>
          <a:custGeom>
            <a:avLst/>
            <a:gdLst/>
            <a:ahLst/>
            <a:cxnLst/>
            <a:rect r="r" b="b" t="t" l="l"/>
            <a:pathLst>
              <a:path h="627315" w="603502">
                <a:moveTo>
                  <a:pt x="0" y="0"/>
                </a:moveTo>
                <a:lnTo>
                  <a:pt x="603501" y="0"/>
                </a:lnTo>
                <a:lnTo>
                  <a:pt x="603501" y="627316"/>
                </a:lnTo>
                <a:lnTo>
                  <a:pt x="0" y="62731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6" id="6"/>
          <p:cNvSpPr txBox="true"/>
          <p:nvPr/>
        </p:nvSpPr>
        <p:spPr>
          <a:xfrm rot="0">
            <a:off x="5252313" y="257175"/>
            <a:ext cx="7783374" cy="771525"/>
          </a:xfrm>
          <a:prstGeom prst="rect">
            <a:avLst/>
          </a:prstGeom>
        </p:spPr>
        <p:txBody>
          <a:bodyPr anchor="t" rtlCol="false" tIns="0" lIns="0" bIns="0" rIns="0">
            <a:spAutoFit/>
          </a:bodyPr>
          <a:lstStyle/>
          <a:p>
            <a:pPr algn="ctr" marL="0" indent="0" lvl="0">
              <a:lnSpc>
                <a:spcPts val="6000"/>
              </a:lnSpc>
            </a:pPr>
            <a:r>
              <a:rPr lang="en-US" b="true" sz="5000" spc="-100">
                <a:solidFill>
                  <a:srgbClr val="000000"/>
                </a:solidFill>
                <a:latin typeface="Antonio Bold"/>
                <a:ea typeface="Antonio Bold"/>
                <a:cs typeface="Antonio Bold"/>
                <a:sym typeface="Antonio Bold"/>
              </a:rPr>
              <a:t>EXAME DE SUFICIÊNCIA 2023.2</a:t>
            </a:r>
          </a:p>
        </p:txBody>
      </p:sp>
      <p:sp>
        <p:nvSpPr>
          <p:cNvPr name="Freeform 7" id="7"/>
          <p:cNvSpPr/>
          <p:nvPr/>
        </p:nvSpPr>
        <p:spPr>
          <a:xfrm flipH="false" flipV="false" rot="0">
            <a:off x="4239847" y="6193416"/>
            <a:ext cx="603502" cy="627315"/>
          </a:xfrm>
          <a:custGeom>
            <a:avLst/>
            <a:gdLst/>
            <a:ahLst/>
            <a:cxnLst/>
            <a:rect r="r" b="b" t="t" l="l"/>
            <a:pathLst>
              <a:path h="627315" w="603502">
                <a:moveTo>
                  <a:pt x="0" y="0"/>
                </a:moveTo>
                <a:lnTo>
                  <a:pt x="603501" y="0"/>
                </a:lnTo>
                <a:lnTo>
                  <a:pt x="603501" y="627315"/>
                </a:lnTo>
                <a:lnTo>
                  <a:pt x="0" y="62731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8" id="8"/>
          <p:cNvSpPr txBox="true"/>
          <p:nvPr/>
        </p:nvSpPr>
        <p:spPr>
          <a:xfrm rot="0">
            <a:off x="7933327" y="1057275"/>
            <a:ext cx="2421345" cy="365280"/>
          </a:xfrm>
          <a:prstGeom prst="rect">
            <a:avLst/>
          </a:prstGeom>
        </p:spPr>
        <p:txBody>
          <a:bodyPr anchor="t" rtlCol="false" tIns="0" lIns="0" bIns="0" rIns="0">
            <a:spAutoFit/>
          </a:bodyPr>
          <a:lstStyle/>
          <a:p>
            <a:pPr algn="ctr">
              <a:lnSpc>
                <a:spcPts val="2801"/>
              </a:lnSpc>
              <a:spcBef>
                <a:spcPct val="0"/>
              </a:spcBef>
            </a:pPr>
            <a:r>
              <a:rPr lang="en-US" sz="2334" spc="-46">
                <a:solidFill>
                  <a:srgbClr val="000000"/>
                </a:solidFill>
                <a:latin typeface="Antonio"/>
                <a:ea typeface="Antonio"/>
                <a:cs typeface="Antonio"/>
                <a:sym typeface="Antonio"/>
              </a:rPr>
              <a:t>PROVA TIPO 01 - BRANCA</a:t>
            </a:r>
          </a:p>
        </p:txBody>
      </p:sp>
    </p:spTree>
  </p:cSld>
  <p:clrMapOvr>
    <a:masterClrMapping/>
  </p:clrMapOvr>
</p:sld>
</file>

<file path=ppt/slides/slide3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438665" y="1495115"/>
            <a:ext cx="17410670" cy="8231505"/>
          </a:xfrm>
          <a:prstGeom prst="rect">
            <a:avLst/>
          </a:prstGeom>
        </p:spPr>
        <p:txBody>
          <a:bodyPr anchor="t" rtlCol="false" tIns="0" lIns="0" bIns="0" rIns="0">
            <a:spAutoFit/>
          </a:bodyPr>
          <a:lstStyle/>
          <a:p>
            <a:pPr algn="just">
              <a:lnSpc>
                <a:spcPts val="2070"/>
              </a:lnSpc>
            </a:pPr>
            <a:r>
              <a:rPr lang="en-US" b="true" sz="1800">
                <a:solidFill>
                  <a:srgbClr val="000000"/>
                </a:solidFill>
                <a:latin typeface="Open Sauce Bold"/>
                <a:ea typeface="Open Sauce Bold"/>
                <a:cs typeface="Open Sauce Bold"/>
                <a:sym typeface="Open Sauce Bold"/>
              </a:rPr>
              <a:t>C) É VEDADO, LEGALMENTE, QUE SUJEITOS ATIVOS E PASSIVOS DE OBRIGAÇÕES TRIBUTÁRIAS CELEBREM TRANSAÇÃO QUE, MEDIANTE CONCESSÕES MÚTUAS, IMPORTE EM DETERMINAÇÃO DE LITÍGIO E POSSA EXTINGUIR CRÉDITO TRIBUTÁRIO.</a:t>
            </a:r>
          </a:p>
          <a:p>
            <a:pPr algn="just">
              <a:lnSpc>
                <a:spcPts val="2070"/>
              </a:lnSpc>
            </a:pPr>
            <a:r>
              <a:rPr lang="en-US" sz="1800">
                <a:solidFill>
                  <a:srgbClr val="000000"/>
                </a:solidFill>
                <a:latin typeface="Open Sauce"/>
                <a:ea typeface="Open Sauce"/>
                <a:cs typeface="Open Sauce"/>
                <a:sym typeface="Open Sauce"/>
              </a:rPr>
              <a:t> </a:t>
            </a:r>
          </a:p>
          <a:p>
            <a:pPr algn="just">
              <a:lnSpc>
                <a:spcPts val="2070"/>
              </a:lnSpc>
            </a:pPr>
            <a:r>
              <a:rPr lang="en-US" sz="1800">
                <a:solidFill>
                  <a:srgbClr val="EC1D24"/>
                </a:solidFill>
                <a:latin typeface="Open Sauce"/>
                <a:ea typeface="Open Sauce"/>
                <a:cs typeface="Open Sauce"/>
                <a:sym typeface="Open Sauce"/>
              </a:rPr>
              <a:t>Alternativa incorreta.</a:t>
            </a:r>
          </a:p>
          <a:p>
            <a:pPr algn="just">
              <a:lnSpc>
                <a:spcPts val="2070"/>
              </a:lnSpc>
            </a:pPr>
            <a:r>
              <a:rPr lang="en-US" sz="1800">
                <a:solidFill>
                  <a:srgbClr val="000000"/>
                </a:solidFill>
                <a:latin typeface="Open Sauce"/>
                <a:ea typeface="Open Sauce"/>
                <a:cs typeface="Open Sauce"/>
                <a:sym typeface="Open Sauce"/>
              </a:rPr>
              <a:t> </a:t>
            </a:r>
          </a:p>
          <a:p>
            <a:pPr algn="just">
              <a:lnSpc>
                <a:spcPts val="2070"/>
              </a:lnSpc>
            </a:pPr>
            <a:r>
              <a:rPr lang="en-US" sz="1800">
                <a:solidFill>
                  <a:srgbClr val="000000"/>
                </a:solidFill>
                <a:latin typeface="Open Sauce"/>
                <a:ea typeface="Open Sauce"/>
                <a:cs typeface="Open Sauce"/>
                <a:sym typeface="Open Sauce"/>
              </a:rPr>
              <a:t>De acordo com o o Art. 171 da Lei 5.172, a lei pode facultar aos sujeitos ativo e passivo celebrar transação que importe em determinação de litígio com concessões mútuas.</a:t>
            </a:r>
          </a:p>
          <a:p>
            <a:pPr algn="just">
              <a:lnSpc>
                <a:spcPts val="2070"/>
              </a:lnSpc>
            </a:pPr>
            <a:r>
              <a:rPr lang="en-US" sz="1800">
                <a:solidFill>
                  <a:srgbClr val="000000"/>
                </a:solidFill>
                <a:latin typeface="Open Sauce"/>
                <a:ea typeface="Open Sauce"/>
                <a:cs typeface="Open Sauce"/>
                <a:sym typeface="Open Sauce"/>
              </a:rPr>
              <a:t> </a:t>
            </a:r>
          </a:p>
          <a:p>
            <a:pPr algn="just">
              <a:lnSpc>
                <a:spcPts val="2070"/>
              </a:lnSpc>
            </a:pPr>
            <a:r>
              <a:rPr lang="en-US" sz="1800">
                <a:solidFill>
                  <a:srgbClr val="000000"/>
                </a:solidFill>
                <a:latin typeface="Open Sauce"/>
                <a:ea typeface="Open Sauce"/>
                <a:cs typeface="Open Sauce"/>
                <a:sym typeface="Open Sauce"/>
              </a:rPr>
              <a:t>Na alternativa o examinador coloca tal transação como vedada, ou seja, como proibida tornando a alternativa incorreta.</a:t>
            </a:r>
          </a:p>
          <a:p>
            <a:pPr algn="just">
              <a:lnSpc>
                <a:spcPts val="2070"/>
              </a:lnSpc>
            </a:pPr>
            <a:r>
              <a:rPr lang="en-US" sz="1800">
                <a:solidFill>
                  <a:srgbClr val="000000"/>
                </a:solidFill>
                <a:latin typeface="Open Sauce"/>
                <a:ea typeface="Open Sauce"/>
                <a:cs typeface="Open Sauce"/>
                <a:sym typeface="Open Sauce"/>
              </a:rPr>
              <a:t>Veja a integralidade do Art. 171:</a:t>
            </a:r>
          </a:p>
          <a:p>
            <a:pPr algn="just">
              <a:lnSpc>
                <a:spcPts val="2070"/>
              </a:lnSpc>
            </a:pPr>
            <a:r>
              <a:rPr lang="en-US" sz="1800">
                <a:solidFill>
                  <a:srgbClr val="000000"/>
                </a:solidFill>
                <a:latin typeface="Open Sauce"/>
                <a:ea typeface="Open Sauce"/>
                <a:cs typeface="Open Sauce"/>
                <a:sym typeface="Open Sauce"/>
              </a:rPr>
              <a:t> </a:t>
            </a:r>
          </a:p>
          <a:p>
            <a:pPr algn="just">
              <a:lnSpc>
                <a:spcPts val="2070"/>
              </a:lnSpc>
            </a:pPr>
            <a:r>
              <a:rPr lang="en-US" sz="1800">
                <a:solidFill>
                  <a:srgbClr val="000000"/>
                </a:solidFill>
                <a:latin typeface="Open Sauce"/>
                <a:ea typeface="Open Sauce"/>
                <a:cs typeface="Open Sauce"/>
                <a:sym typeface="Open Sauce"/>
              </a:rPr>
              <a:t>“Art. 171. A lei pode facultar, nas condições que estabeleça, aos sujeitos ativo e passivo da obrigação tributária celebrar transação que, mediante concessões mútuas, importe em determinação de litígio e consequente extinção de crédito tributário.” Logo a afirmativa é incorreta.</a:t>
            </a:r>
          </a:p>
          <a:p>
            <a:pPr algn="just">
              <a:lnSpc>
                <a:spcPts val="2070"/>
              </a:lnSpc>
            </a:pPr>
            <a:r>
              <a:rPr lang="en-US" sz="1800">
                <a:solidFill>
                  <a:srgbClr val="000000"/>
                </a:solidFill>
                <a:latin typeface="Open Sauce"/>
                <a:ea typeface="Open Sauce"/>
                <a:cs typeface="Open Sauce"/>
                <a:sym typeface="Open Sauce"/>
              </a:rPr>
              <a:t> </a:t>
            </a:r>
          </a:p>
          <a:p>
            <a:pPr algn="just">
              <a:lnSpc>
                <a:spcPts val="2070"/>
              </a:lnSpc>
            </a:pPr>
            <a:r>
              <a:rPr lang="en-US" sz="1800" b="true">
                <a:solidFill>
                  <a:srgbClr val="000000"/>
                </a:solidFill>
                <a:latin typeface="Open Sauce Bold"/>
                <a:ea typeface="Open Sauce Bold"/>
                <a:cs typeface="Open Sauce Bold"/>
                <a:sym typeface="Open Sauce Bold"/>
              </a:rPr>
              <a:t>D) Se determinado sujeito passivo tiver, simultaneamente, dois ou mais débitos vencidos com uma mesma pessoa jurídica de direito público, a autoridade administrativa competente para receber os valores devidos poderá determinar que sejam imputados, primeiramente, os débitos por obrigação própria e, somente depois, os débitos decorrentes de responsabilidade tributária.</a:t>
            </a:r>
          </a:p>
          <a:p>
            <a:pPr algn="just">
              <a:lnSpc>
                <a:spcPts val="2070"/>
              </a:lnSpc>
            </a:pPr>
            <a:r>
              <a:rPr lang="en-US" sz="1800">
                <a:solidFill>
                  <a:srgbClr val="000000"/>
                </a:solidFill>
                <a:latin typeface="Open Sauce"/>
                <a:ea typeface="Open Sauce"/>
                <a:cs typeface="Open Sauce"/>
                <a:sym typeface="Open Sauce"/>
              </a:rPr>
              <a:t> </a:t>
            </a:r>
          </a:p>
          <a:p>
            <a:pPr algn="just">
              <a:lnSpc>
                <a:spcPts val="2070"/>
              </a:lnSpc>
            </a:pPr>
            <a:r>
              <a:rPr lang="en-US" sz="1800">
                <a:solidFill>
                  <a:srgbClr val="5FB643"/>
                </a:solidFill>
                <a:latin typeface="Open Sauce"/>
                <a:ea typeface="Open Sauce"/>
                <a:cs typeface="Open Sauce"/>
                <a:sym typeface="Open Sauce"/>
              </a:rPr>
              <a:t>Nesta alternativa o examinador tentou confundir o candidato trocando alguns termos e palavras na alternativa, porém o texto está de acordo com o que diz a Lei, o que torna esta alternativa o nosso gabarito.</a:t>
            </a:r>
          </a:p>
          <a:p>
            <a:pPr algn="just">
              <a:lnSpc>
                <a:spcPts val="2070"/>
              </a:lnSpc>
            </a:pPr>
            <a:r>
              <a:rPr lang="en-US" sz="1800">
                <a:solidFill>
                  <a:srgbClr val="000000"/>
                </a:solidFill>
                <a:latin typeface="Open Sauce"/>
                <a:ea typeface="Open Sauce"/>
                <a:cs typeface="Open Sauce"/>
                <a:sym typeface="Open Sauce"/>
              </a:rPr>
              <a:t> </a:t>
            </a:r>
          </a:p>
          <a:p>
            <a:pPr algn="just">
              <a:lnSpc>
                <a:spcPts val="2070"/>
              </a:lnSpc>
            </a:pPr>
            <a:r>
              <a:rPr lang="en-US" sz="1800">
                <a:solidFill>
                  <a:srgbClr val="000000"/>
                </a:solidFill>
                <a:latin typeface="Open Sauce"/>
                <a:ea typeface="Open Sauce"/>
                <a:cs typeface="Open Sauce"/>
                <a:sym typeface="Open Sauce"/>
              </a:rPr>
              <a:t>“Art. 163. Existindo simultaneamente dois ou mais débitos vencidos do mesmo sujeito passivo para com a mesma pessoa jurídica de direito público, relativos ao mesmo ou a diferentes tributos ou provenientes de penalidade pecuniária ou juros de mora, a autoridade administrativa competente para receber o pagamento determinará a respectiva imputação, obedecidas as seguintes regras, na ordem em que enumeradas:</a:t>
            </a:r>
          </a:p>
          <a:p>
            <a:pPr algn="just">
              <a:lnSpc>
                <a:spcPts val="2070"/>
              </a:lnSpc>
            </a:pPr>
            <a:r>
              <a:rPr lang="en-US" sz="1800">
                <a:solidFill>
                  <a:srgbClr val="000000"/>
                </a:solidFill>
                <a:latin typeface="Open Sauce"/>
                <a:ea typeface="Open Sauce"/>
                <a:cs typeface="Open Sauce"/>
                <a:sym typeface="Open Sauce"/>
              </a:rPr>
              <a:t> </a:t>
            </a:r>
          </a:p>
          <a:p>
            <a:pPr algn="just">
              <a:lnSpc>
                <a:spcPts val="2070"/>
              </a:lnSpc>
            </a:pPr>
            <a:r>
              <a:rPr lang="en-US" sz="1800">
                <a:solidFill>
                  <a:srgbClr val="000000"/>
                </a:solidFill>
                <a:latin typeface="Open Sauce"/>
                <a:ea typeface="Open Sauce"/>
                <a:cs typeface="Open Sauce"/>
                <a:sym typeface="Open Sauce"/>
              </a:rPr>
              <a:t>I - em primeiro lugar, aos débitos por obrigação própria, e em segundo lugar aos decorrentes de responsabilidade tributária;...”</a:t>
            </a:r>
          </a:p>
          <a:p>
            <a:pPr algn="just">
              <a:lnSpc>
                <a:spcPts val="2070"/>
              </a:lnSpc>
            </a:pPr>
            <a:r>
              <a:rPr lang="en-US" sz="1800">
                <a:solidFill>
                  <a:srgbClr val="000000"/>
                </a:solidFill>
                <a:latin typeface="Open Sauce"/>
                <a:ea typeface="Open Sauce"/>
                <a:cs typeface="Open Sauce"/>
                <a:sym typeface="Open Sauce"/>
              </a:rPr>
              <a:t> </a:t>
            </a:r>
          </a:p>
          <a:p>
            <a:pPr algn="just">
              <a:lnSpc>
                <a:spcPts val="2070"/>
              </a:lnSpc>
            </a:pPr>
            <a:r>
              <a:rPr lang="en-US" sz="1800" b="true">
                <a:solidFill>
                  <a:srgbClr val="5FB643"/>
                </a:solidFill>
                <a:latin typeface="Open Sauce Bold"/>
                <a:ea typeface="Open Sauce Bold"/>
                <a:cs typeface="Open Sauce Bold"/>
                <a:sym typeface="Open Sauce Bold"/>
              </a:rPr>
              <a:t>Gabarito: D.</a:t>
            </a:r>
          </a:p>
          <a:p>
            <a:pPr algn="just">
              <a:lnSpc>
                <a:spcPts val="2070"/>
              </a:lnSpc>
            </a:pPr>
          </a:p>
        </p:txBody>
      </p:sp>
      <p:sp>
        <p:nvSpPr>
          <p:cNvPr name="Freeform 3" id="3"/>
          <p:cNvSpPr/>
          <p:nvPr/>
        </p:nvSpPr>
        <p:spPr>
          <a:xfrm flipH="false" flipV="false" rot="0">
            <a:off x="15240170" y="9072269"/>
            <a:ext cx="1214731" cy="1214731"/>
          </a:xfrm>
          <a:custGeom>
            <a:avLst/>
            <a:gdLst/>
            <a:ahLst/>
            <a:cxnLst/>
            <a:rect r="r" b="b" t="t" l="l"/>
            <a:pathLst>
              <a:path h="1214731" w="1214731">
                <a:moveTo>
                  <a:pt x="0" y="0"/>
                </a:moveTo>
                <a:lnTo>
                  <a:pt x="1214731" y="0"/>
                </a:lnTo>
                <a:lnTo>
                  <a:pt x="1214731" y="1214731"/>
                </a:lnTo>
                <a:lnTo>
                  <a:pt x="0" y="1214731"/>
                </a:lnTo>
                <a:lnTo>
                  <a:pt x="0" y="0"/>
                </a:lnTo>
                <a:close/>
              </a:path>
            </a:pathLst>
          </a:custGeom>
          <a:blipFill>
            <a:blip r:embed="rId2"/>
            <a:stretch>
              <a:fillRect l="0" t="0" r="0" b="0"/>
            </a:stretch>
          </a:blipFill>
        </p:spPr>
      </p:sp>
      <p:sp>
        <p:nvSpPr>
          <p:cNvPr name="Freeform 4" id="4"/>
          <p:cNvSpPr/>
          <p:nvPr/>
        </p:nvSpPr>
        <p:spPr>
          <a:xfrm flipH="false" flipV="false" rot="0">
            <a:off x="16454901" y="9164124"/>
            <a:ext cx="1684313" cy="1122876"/>
          </a:xfrm>
          <a:custGeom>
            <a:avLst/>
            <a:gdLst/>
            <a:ahLst/>
            <a:cxnLst/>
            <a:rect r="r" b="b" t="t" l="l"/>
            <a:pathLst>
              <a:path h="1122876" w="1684313">
                <a:moveTo>
                  <a:pt x="0" y="0"/>
                </a:moveTo>
                <a:lnTo>
                  <a:pt x="1684313" y="0"/>
                </a:lnTo>
                <a:lnTo>
                  <a:pt x="1684313" y="1122876"/>
                </a:lnTo>
                <a:lnTo>
                  <a:pt x="0" y="1122876"/>
                </a:lnTo>
                <a:lnTo>
                  <a:pt x="0" y="0"/>
                </a:lnTo>
                <a:close/>
              </a:path>
            </a:pathLst>
          </a:custGeom>
          <a:blipFill>
            <a:blip r:embed="rId3"/>
            <a:stretch>
              <a:fillRect l="0" t="0" r="0" b="0"/>
            </a:stretch>
          </a:blipFill>
        </p:spPr>
      </p:sp>
      <p:sp>
        <p:nvSpPr>
          <p:cNvPr name="Freeform 5" id="5"/>
          <p:cNvSpPr/>
          <p:nvPr/>
        </p:nvSpPr>
        <p:spPr>
          <a:xfrm flipH="false" flipV="false" rot="0">
            <a:off x="3580269" y="2069226"/>
            <a:ext cx="603502" cy="627315"/>
          </a:xfrm>
          <a:custGeom>
            <a:avLst/>
            <a:gdLst/>
            <a:ahLst/>
            <a:cxnLst/>
            <a:rect r="r" b="b" t="t" l="l"/>
            <a:pathLst>
              <a:path h="627315" w="603502">
                <a:moveTo>
                  <a:pt x="0" y="0"/>
                </a:moveTo>
                <a:lnTo>
                  <a:pt x="603501" y="0"/>
                </a:lnTo>
                <a:lnTo>
                  <a:pt x="603501" y="627315"/>
                </a:lnTo>
                <a:lnTo>
                  <a:pt x="0" y="62731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6" id="6"/>
          <p:cNvSpPr txBox="true"/>
          <p:nvPr/>
        </p:nvSpPr>
        <p:spPr>
          <a:xfrm rot="0">
            <a:off x="5252313" y="257175"/>
            <a:ext cx="7783374" cy="771525"/>
          </a:xfrm>
          <a:prstGeom prst="rect">
            <a:avLst/>
          </a:prstGeom>
        </p:spPr>
        <p:txBody>
          <a:bodyPr anchor="t" rtlCol="false" tIns="0" lIns="0" bIns="0" rIns="0">
            <a:spAutoFit/>
          </a:bodyPr>
          <a:lstStyle/>
          <a:p>
            <a:pPr algn="ctr" marL="0" indent="0" lvl="0">
              <a:lnSpc>
                <a:spcPts val="6000"/>
              </a:lnSpc>
            </a:pPr>
            <a:r>
              <a:rPr lang="en-US" b="true" sz="5000" spc="-100">
                <a:solidFill>
                  <a:srgbClr val="000000"/>
                </a:solidFill>
                <a:latin typeface="Antonio Bold"/>
                <a:ea typeface="Antonio Bold"/>
                <a:cs typeface="Antonio Bold"/>
                <a:sym typeface="Antonio Bold"/>
              </a:rPr>
              <a:t>EXAME DE SUFICIÊNCIA 2023.2</a:t>
            </a:r>
          </a:p>
        </p:txBody>
      </p:sp>
      <p:sp>
        <p:nvSpPr>
          <p:cNvPr name="Freeform 7" id="7"/>
          <p:cNvSpPr/>
          <p:nvPr/>
        </p:nvSpPr>
        <p:spPr>
          <a:xfrm flipH="false" flipV="false" rot="0">
            <a:off x="2067123" y="9072269"/>
            <a:ext cx="655772" cy="607366"/>
          </a:xfrm>
          <a:custGeom>
            <a:avLst/>
            <a:gdLst/>
            <a:ahLst/>
            <a:cxnLst/>
            <a:rect r="r" b="b" t="t" l="l"/>
            <a:pathLst>
              <a:path h="607366" w="655772">
                <a:moveTo>
                  <a:pt x="0" y="0"/>
                </a:moveTo>
                <a:lnTo>
                  <a:pt x="655772" y="0"/>
                </a:lnTo>
                <a:lnTo>
                  <a:pt x="655772" y="607365"/>
                </a:lnTo>
                <a:lnTo>
                  <a:pt x="0" y="60736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8" id="8"/>
          <p:cNvSpPr/>
          <p:nvPr/>
        </p:nvSpPr>
        <p:spPr>
          <a:xfrm flipH="false" flipV="false" rot="0">
            <a:off x="13328097" y="6841626"/>
            <a:ext cx="536037" cy="496469"/>
          </a:xfrm>
          <a:custGeom>
            <a:avLst/>
            <a:gdLst/>
            <a:ahLst/>
            <a:cxnLst/>
            <a:rect r="r" b="b" t="t" l="l"/>
            <a:pathLst>
              <a:path h="496469" w="536037">
                <a:moveTo>
                  <a:pt x="0" y="0"/>
                </a:moveTo>
                <a:lnTo>
                  <a:pt x="536037" y="0"/>
                </a:lnTo>
                <a:lnTo>
                  <a:pt x="536037" y="496469"/>
                </a:lnTo>
                <a:lnTo>
                  <a:pt x="0" y="49646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9" id="9"/>
          <p:cNvSpPr txBox="true"/>
          <p:nvPr/>
        </p:nvSpPr>
        <p:spPr>
          <a:xfrm rot="0">
            <a:off x="7933327" y="1057275"/>
            <a:ext cx="2421345" cy="365280"/>
          </a:xfrm>
          <a:prstGeom prst="rect">
            <a:avLst/>
          </a:prstGeom>
        </p:spPr>
        <p:txBody>
          <a:bodyPr anchor="t" rtlCol="false" tIns="0" lIns="0" bIns="0" rIns="0">
            <a:spAutoFit/>
          </a:bodyPr>
          <a:lstStyle/>
          <a:p>
            <a:pPr algn="ctr">
              <a:lnSpc>
                <a:spcPts val="2801"/>
              </a:lnSpc>
              <a:spcBef>
                <a:spcPct val="0"/>
              </a:spcBef>
            </a:pPr>
            <a:r>
              <a:rPr lang="en-US" sz="2334" spc="-46">
                <a:solidFill>
                  <a:srgbClr val="000000"/>
                </a:solidFill>
                <a:latin typeface="Antonio"/>
                <a:ea typeface="Antonio"/>
                <a:cs typeface="Antonio"/>
                <a:sym typeface="Antonio"/>
              </a:rPr>
              <a:t>PROVA TIPO 01 - BRANCA</a:t>
            </a:r>
          </a:p>
        </p:txBody>
      </p:sp>
    </p:spTree>
  </p:cSld>
  <p:clrMapOvr>
    <a:masterClrMapping/>
  </p:clrMapOvr>
</p:sld>
</file>

<file path=ppt/slides/slide3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438665" y="1543259"/>
            <a:ext cx="17410670" cy="4422140"/>
          </a:xfrm>
          <a:prstGeom prst="rect">
            <a:avLst/>
          </a:prstGeom>
        </p:spPr>
        <p:txBody>
          <a:bodyPr anchor="t" rtlCol="false" tIns="0" lIns="0" bIns="0" rIns="0">
            <a:spAutoFit/>
          </a:bodyPr>
          <a:lstStyle/>
          <a:p>
            <a:pPr algn="just">
              <a:lnSpc>
                <a:spcPts val="2184"/>
              </a:lnSpc>
            </a:pPr>
            <a:r>
              <a:rPr lang="en-US" sz="1899">
                <a:solidFill>
                  <a:srgbClr val="000000"/>
                </a:solidFill>
                <a:latin typeface="Open Sauce"/>
                <a:ea typeface="Open Sauce"/>
                <a:cs typeface="Open Sauce"/>
                <a:sym typeface="Open Sauce"/>
              </a:rPr>
              <a:t>7)</a:t>
            </a:r>
            <a:r>
              <a:rPr lang="en-US" sz="1899">
                <a:solidFill>
                  <a:srgbClr val="000000"/>
                </a:solidFill>
                <a:latin typeface="Open Sauce"/>
                <a:ea typeface="Open Sauce"/>
                <a:cs typeface="Open Sauce"/>
                <a:sym typeface="Open Sauce"/>
              </a:rPr>
              <a:t> A </a:t>
            </a:r>
            <a:r>
              <a:rPr lang="en-US" sz="1899">
                <a:solidFill>
                  <a:srgbClr val="000000"/>
                </a:solidFill>
                <a:latin typeface="Open Sauce"/>
                <a:ea typeface="Open Sauce"/>
                <a:cs typeface="Open Sauce"/>
                <a:sym typeface="Open Sauce"/>
              </a:rPr>
              <a:t>sociedade empresária Delta acabou de ser constituída, o que foi feito com estrita observância da sistemática legal, tendo por objeto a venda de livros. No dia imediatamente anterior ao início de suas atividades, os sócios da Delta questionaram o seu contador sobre a respectiva carga tributária, mais especificamente a respeito dos tributos</a:t>
            </a:r>
            <a:r>
              <a:rPr lang="en-US" sz="1899">
                <a:solidFill>
                  <a:srgbClr val="000000"/>
                </a:solidFill>
                <a:latin typeface="Open Sauce"/>
                <a:ea typeface="Open Sauce"/>
                <a:cs typeface="Open Sauce"/>
                <a:sym typeface="Open Sauce"/>
              </a:rPr>
              <a:t> que Delta estav</a:t>
            </a:r>
            <a:r>
              <a:rPr lang="en-US" sz="1899">
                <a:solidFill>
                  <a:srgbClr val="000000"/>
                </a:solidFill>
                <a:latin typeface="Open Sauce"/>
                <a:ea typeface="Open Sauce"/>
                <a:cs typeface="Open Sauce"/>
                <a:sym typeface="Open Sauce"/>
              </a:rPr>
              <a:t>a</a:t>
            </a:r>
            <a:r>
              <a:rPr lang="en-US" sz="1899">
                <a:solidFill>
                  <a:srgbClr val="000000"/>
                </a:solidFill>
                <a:latin typeface="Open Sauce"/>
                <a:ea typeface="Open Sauce"/>
                <a:cs typeface="Open Sauce"/>
                <a:sym typeface="Open Sauce"/>
              </a:rPr>
              <a:t> obrigada a recolher. </a:t>
            </a:r>
          </a:p>
          <a:p>
            <a:pPr algn="just">
              <a:lnSpc>
                <a:spcPts val="2184"/>
              </a:lnSpc>
            </a:pPr>
          </a:p>
          <a:p>
            <a:pPr algn="just">
              <a:lnSpc>
                <a:spcPts val="2184"/>
              </a:lnSpc>
            </a:pPr>
            <a:r>
              <a:rPr lang="en-US" sz="1899">
                <a:solidFill>
                  <a:srgbClr val="000000"/>
                </a:solidFill>
                <a:latin typeface="Open Sauce"/>
                <a:ea typeface="Open Sauce"/>
                <a:cs typeface="Open Sauce"/>
                <a:sym typeface="Open Sauce"/>
              </a:rPr>
              <a:t>O contador respondeu corretamente que Delta, em razão </a:t>
            </a:r>
            <a:r>
              <a:rPr lang="en-US" sz="1899">
                <a:solidFill>
                  <a:srgbClr val="000000"/>
                </a:solidFill>
                <a:latin typeface="Open Sauce"/>
                <a:ea typeface="Open Sauce"/>
                <a:cs typeface="Open Sauce"/>
                <a:sym typeface="Open Sauce"/>
              </a:rPr>
              <a:t>do seu objeto social, </a:t>
            </a:r>
          </a:p>
          <a:p>
            <a:pPr algn="just">
              <a:lnSpc>
                <a:spcPts val="2184"/>
              </a:lnSpc>
            </a:pPr>
          </a:p>
          <a:p>
            <a:pPr algn="just">
              <a:lnSpc>
                <a:spcPts val="2184"/>
              </a:lnSpc>
            </a:pPr>
            <a:r>
              <a:rPr lang="en-US" sz="1899">
                <a:solidFill>
                  <a:srgbClr val="000000"/>
                </a:solidFill>
                <a:latin typeface="Open Sauce"/>
                <a:ea typeface="Open Sauce"/>
                <a:cs typeface="Open Sauce"/>
                <a:sym typeface="Open Sauce"/>
              </a:rPr>
              <a:t>a)não recolheria nenhum tributo. </a:t>
            </a:r>
          </a:p>
          <a:p>
            <a:pPr algn="just">
              <a:lnSpc>
                <a:spcPts val="2184"/>
              </a:lnSpc>
            </a:pPr>
            <a:r>
              <a:rPr lang="en-US" sz="1899">
                <a:solidFill>
                  <a:srgbClr val="000000"/>
                </a:solidFill>
                <a:latin typeface="Open Sauce"/>
                <a:ea typeface="Open Sauce"/>
                <a:cs typeface="Open Sauce"/>
                <a:sym typeface="Open Sauce"/>
              </a:rPr>
              <a:t>B</a:t>
            </a:r>
            <a:r>
              <a:rPr lang="en-US" sz="1899">
                <a:solidFill>
                  <a:srgbClr val="000000"/>
                </a:solidFill>
                <a:latin typeface="Open Sauce"/>
                <a:ea typeface="Open Sauce"/>
                <a:cs typeface="Open Sauce"/>
                <a:sym typeface="Open Sauce"/>
              </a:rPr>
              <a:t>)somente recolheria impostos. </a:t>
            </a:r>
          </a:p>
          <a:p>
            <a:pPr algn="just">
              <a:lnSpc>
                <a:spcPts val="2184"/>
              </a:lnSpc>
            </a:pPr>
            <a:r>
              <a:rPr lang="en-US" b="true" sz="1899">
                <a:solidFill>
                  <a:srgbClr val="000000"/>
                </a:solidFill>
                <a:latin typeface="Open Sauce Bold"/>
                <a:ea typeface="Open Sauce Bold"/>
                <a:cs typeface="Open Sauce Bold"/>
                <a:sym typeface="Open Sauce Bold"/>
              </a:rPr>
              <a:t>C</a:t>
            </a:r>
            <a:r>
              <a:rPr lang="en-US" sz="1899" b="true">
                <a:solidFill>
                  <a:srgbClr val="000000"/>
                </a:solidFill>
                <a:latin typeface="Open Sauce Bold"/>
                <a:ea typeface="Open Sauce Bold"/>
                <a:cs typeface="Open Sauce Bold"/>
                <a:sym typeface="Open Sauce Bold"/>
              </a:rPr>
              <a:t>)recolheria taxas. </a:t>
            </a:r>
          </a:p>
          <a:p>
            <a:pPr algn="just">
              <a:lnSpc>
                <a:spcPts val="2184"/>
              </a:lnSpc>
            </a:pPr>
            <a:r>
              <a:rPr lang="en-US" sz="1899">
                <a:solidFill>
                  <a:srgbClr val="000000"/>
                </a:solidFill>
                <a:latin typeface="Open Sauce"/>
                <a:ea typeface="Open Sauce"/>
                <a:cs typeface="Open Sauce"/>
                <a:sym typeface="Open Sauce"/>
              </a:rPr>
              <a:t>D</a:t>
            </a:r>
            <a:r>
              <a:rPr lang="en-US" sz="1899">
                <a:solidFill>
                  <a:srgbClr val="000000"/>
                </a:solidFill>
                <a:latin typeface="Open Sauce"/>
                <a:ea typeface="Open Sauce"/>
                <a:cs typeface="Open Sauce"/>
                <a:sym typeface="Open Sauce"/>
              </a:rPr>
              <a:t>)somente recolheria contribuições de melhoria</a:t>
            </a:r>
          </a:p>
          <a:p>
            <a:pPr algn="just">
              <a:lnSpc>
                <a:spcPts val="2184"/>
              </a:lnSpc>
            </a:pPr>
          </a:p>
          <a:p>
            <a:pPr algn="just">
              <a:lnSpc>
                <a:spcPts val="2184"/>
              </a:lnSpc>
            </a:pPr>
          </a:p>
          <a:p>
            <a:pPr algn="just">
              <a:lnSpc>
                <a:spcPts val="2184"/>
              </a:lnSpc>
            </a:pPr>
          </a:p>
          <a:p>
            <a:pPr algn="just">
              <a:lnSpc>
                <a:spcPts val="2184"/>
              </a:lnSpc>
            </a:pPr>
            <a:r>
              <a:rPr lang="en-US" sz="1899" b="true">
                <a:solidFill>
                  <a:srgbClr val="5FB643"/>
                </a:solidFill>
                <a:latin typeface="Open Sauce Bold"/>
                <a:ea typeface="Open Sauce Bold"/>
                <a:cs typeface="Open Sauce Bold"/>
                <a:sym typeface="Open Sauce Bold"/>
              </a:rPr>
              <a:t>Gabarito: c.</a:t>
            </a:r>
          </a:p>
          <a:p>
            <a:pPr algn="just">
              <a:lnSpc>
                <a:spcPts val="2184"/>
              </a:lnSpc>
            </a:pPr>
          </a:p>
        </p:txBody>
      </p:sp>
      <p:sp>
        <p:nvSpPr>
          <p:cNvPr name="Freeform 3" id="3"/>
          <p:cNvSpPr/>
          <p:nvPr/>
        </p:nvSpPr>
        <p:spPr>
          <a:xfrm flipH="false" flipV="false" rot="0">
            <a:off x="15240170" y="9072269"/>
            <a:ext cx="1214731" cy="1214731"/>
          </a:xfrm>
          <a:custGeom>
            <a:avLst/>
            <a:gdLst/>
            <a:ahLst/>
            <a:cxnLst/>
            <a:rect r="r" b="b" t="t" l="l"/>
            <a:pathLst>
              <a:path h="1214731" w="1214731">
                <a:moveTo>
                  <a:pt x="0" y="0"/>
                </a:moveTo>
                <a:lnTo>
                  <a:pt x="1214731" y="0"/>
                </a:lnTo>
                <a:lnTo>
                  <a:pt x="1214731" y="1214731"/>
                </a:lnTo>
                <a:lnTo>
                  <a:pt x="0" y="1214731"/>
                </a:lnTo>
                <a:lnTo>
                  <a:pt x="0" y="0"/>
                </a:lnTo>
                <a:close/>
              </a:path>
            </a:pathLst>
          </a:custGeom>
          <a:blipFill>
            <a:blip r:embed="rId2"/>
            <a:stretch>
              <a:fillRect l="0" t="0" r="0" b="0"/>
            </a:stretch>
          </a:blipFill>
        </p:spPr>
      </p:sp>
      <p:sp>
        <p:nvSpPr>
          <p:cNvPr name="Freeform 4" id="4"/>
          <p:cNvSpPr/>
          <p:nvPr/>
        </p:nvSpPr>
        <p:spPr>
          <a:xfrm flipH="false" flipV="false" rot="0">
            <a:off x="16454901" y="9164124"/>
            <a:ext cx="1684313" cy="1122876"/>
          </a:xfrm>
          <a:custGeom>
            <a:avLst/>
            <a:gdLst/>
            <a:ahLst/>
            <a:cxnLst/>
            <a:rect r="r" b="b" t="t" l="l"/>
            <a:pathLst>
              <a:path h="1122876" w="1684313">
                <a:moveTo>
                  <a:pt x="0" y="0"/>
                </a:moveTo>
                <a:lnTo>
                  <a:pt x="1684313" y="0"/>
                </a:lnTo>
                <a:lnTo>
                  <a:pt x="1684313" y="1122876"/>
                </a:lnTo>
                <a:lnTo>
                  <a:pt x="0" y="1122876"/>
                </a:lnTo>
                <a:lnTo>
                  <a:pt x="0" y="0"/>
                </a:lnTo>
                <a:close/>
              </a:path>
            </a:pathLst>
          </a:custGeom>
          <a:blipFill>
            <a:blip r:embed="rId3"/>
            <a:stretch>
              <a:fillRect l="0" t="0" r="0" b="0"/>
            </a:stretch>
          </a:blipFill>
        </p:spPr>
      </p:sp>
      <p:sp>
        <p:nvSpPr>
          <p:cNvPr name="TextBox 5" id="5"/>
          <p:cNvSpPr txBox="true"/>
          <p:nvPr/>
        </p:nvSpPr>
        <p:spPr>
          <a:xfrm rot="0">
            <a:off x="5252313" y="257175"/>
            <a:ext cx="7783374" cy="771525"/>
          </a:xfrm>
          <a:prstGeom prst="rect">
            <a:avLst/>
          </a:prstGeom>
        </p:spPr>
        <p:txBody>
          <a:bodyPr anchor="t" rtlCol="false" tIns="0" lIns="0" bIns="0" rIns="0">
            <a:spAutoFit/>
          </a:bodyPr>
          <a:lstStyle/>
          <a:p>
            <a:pPr algn="ctr" marL="0" indent="0" lvl="0">
              <a:lnSpc>
                <a:spcPts val="6000"/>
              </a:lnSpc>
            </a:pPr>
            <a:r>
              <a:rPr lang="en-US" b="true" sz="5000" spc="-100">
                <a:solidFill>
                  <a:srgbClr val="000000"/>
                </a:solidFill>
                <a:latin typeface="Antonio Bold"/>
                <a:ea typeface="Antonio Bold"/>
                <a:cs typeface="Antonio Bold"/>
                <a:sym typeface="Antonio Bold"/>
              </a:rPr>
              <a:t>EXAME DE SUFICIÊNCIA 2024.1</a:t>
            </a:r>
          </a:p>
        </p:txBody>
      </p:sp>
      <p:sp>
        <p:nvSpPr>
          <p:cNvPr name="Freeform 6" id="6"/>
          <p:cNvSpPr/>
          <p:nvPr/>
        </p:nvSpPr>
        <p:spPr>
          <a:xfrm flipH="false" flipV="false" rot="0">
            <a:off x="2197396" y="5143500"/>
            <a:ext cx="655772" cy="607366"/>
          </a:xfrm>
          <a:custGeom>
            <a:avLst/>
            <a:gdLst/>
            <a:ahLst/>
            <a:cxnLst/>
            <a:rect r="r" b="b" t="t" l="l"/>
            <a:pathLst>
              <a:path h="607366" w="655772">
                <a:moveTo>
                  <a:pt x="0" y="0"/>
                </a:moveTo>
                <a:lnTo>
                  <a:pt x="655772" y="0"/>
                </a:lnTo>
                <a:lnTo>
                  <a:pt x="655772" y="607366"/>
                </a:lnTo>
                <a:lnTo>
                  <a:pt x="0" y="60736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7" id="7"/>
          <p:cNvSpPr txBox="true"/>
          <p:nvPr/>
        </p:nvSpPr>
        <p:spPr>
          <a:xfrm rot="0">
            <a:off x="7933327" y="1057275"/>
            <a:ext cx="2421345" cy="365280"/>
          </a:xfrm>
          <a:prstGeom prst="rect">
            <a:avLst/>
          </a:prstGeom>
        </p:spPr>
        <p:txBody>
          <a:bodyPr anchor="t" rtlCol="false" tIns="0" lIns="0" bIns="0" rIns="0">
            <a:spAutoFit/>
          </a:bodyPr>
          <a:lstStyle/>
          <a:p>
            <a:pPr algn="ctr">
              <a:lnSpc>
                <a:spcPts val="2801"/>
              </a:lnSpc>
              <a:spcBef>
                <a:spcPct val="0"/>
              </a:spcBef>
            </a:pPr>
            <a:r>
              <a:rPr lang="en-US" sz="2334" spc="-46">
                <a:solidFill>
                  <a:srgbClr val="000000"/>
                </a:solidFill>
                <a:latin typeface="Antonio"/>
                <a:ea typeface="Antonio"/>
                <a:cs typeface="Antonio"/>
                <a:sym typeface="Antonio"/>
              </a:rPr>
              <a:t>PROVA TIPO 01 - BRANCA</a:t>
            </a:r>
          </a:p>
        </p:txBody>
      </p:sp>
    </p:spTree>
  </p:cSld>
  <p:clrMapOvr>
    <a:masterClrMapping/>
  </p:clrMapOvr>
</p:sld>
</file>

<file path=ppt/slides/slide3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438665" y="1741805"/>
            <a:ext cx="17410670" cy="4145915"/>
          </a:xfrm>
          <a:prstGeom prst="rect">
            <a:avLst/>
          </a:prstGeom>
        </p:spPr>
        <p:txBody>
          <a:bodyPr anchor="t" rtlCol="false" tIns="0" lIns="0" bIns="0" rIns="0">
            <a:spAutoFit/>
          </a:bodyPr>
          <a:lstStyle/>
          <a:p>
            <a:pPr algn="just">
              <a:lnSpc>
                <a:spcPts val="2184"/>
              </a:lnSpc>
            </a:pPr>
            <a:r>
              <a:rPr lang="en-US" sz="1899">
                <a:solidFill>
                  <a:srgbClr val="000000"/>
                </a:solidFill>
                <a:latin typeface="Open Sauce"/>
                <a:ea typeface="Open Sauce"/>
                <a:cs typeface="Open Sauce"/>
                <a:sym typeface="Open Sauce"/>
              </a:rPr>
              <a:t>TRIBUTO</a:t>
            </a:r>
            <a:r>
              <a:rPr lang="en-US" sz="1899">
                <a:solidFill>
                  <a:srgbClr val="000000"/>
                </a:solidFill>
                <a:latin typeface="Open Sauce"/>
                <a:ea typeface="Open Sauce"/>
                <a:cs typeface="Open Sauce"/>
                <a:sym typeface="Open Sauce"/>
              </a:rPr>
              <a:t> É T</a:t>
            </a:r>
            <a:r>
              <a:rPr lang="en-US" sz="1899">
                <a:solidFill>
                  <a:srgbClr val="000000"/>
                </a:solidFill>
                <a:latin typeface="Open Sauce"/>
                <a:ea typeface="Open Sauce"/>
                <a:cs typeface="Open Sauce"/>
                <a:sym typeface="Open Sauce"/>
              </a:rPr>
              <a:t>oda prestação pecuniária compulsória, em moeda ou cujo valor nela se possa exprimir, que não constitua sanção de ato ilícito, instituída em lei e cobrada mediante atividade administrativa plenamente vinculada.  Eles podem ser classificados em três categorias principais: impostos, taxas e contribuições.</a:t>
            </a:r>
          </a:p>
          <a:p>
            <a:pPr algn="just">
              <a:lnSpc>
                <a:spcPts val="2184"/>
              </a:lnSpc>
            </a:pPr>
          </a:p>
          <a:p>
            <a:pPr algn="just">
              <a:lnSpc>
                <a:spcPts val="2184"/>
              </a:lnSpc>
            </a:pPr>
            <a:r>
              <a:rPr lang="en-US" sz="1899">
                <a:solidFill>
                  <a:srgbClr val="000000"/>
                </a:solidFill>
                <a:latin typeface="Open Sauce"/>
                <a:ea typeface="Open Sauce"/>
                <a:cs typeface="Open Sauce"/>
                <a:sym typeface="Open Sauce"/>
              </a:rPr>
              <a:t>Impostos: São tributos cobrados sem uma contraprestação direta ou específica. Ou seja, o contribuinte paga sem que haja uma vinculação direta entre o valor pago e um serviço ou benefício imediato. Exemplos de impostos incluem o Imposto de Renda (IR), o Imposto sobre a Circulação de Mercadorias e Serviços (ICMS) e o Imposto Predial e Territorial Urbano (IPTU).</a:t>
            </a:r>
          </a:p>
          <a:p>
            <a:pPr algn="just">
              <a:lnSpc>
                <a:spcPts val="2184"/>
              </a:lnSpc>
            </a:pPr>
          </a:p>
          <a:p>
            <a:pPr algn="just">
              <a:lnSpc>
                <a:spcPts val="2184"/>
              </a:lnSpc>
            </a:pPr>
            <a:r>
              <a:rPr lang="en-US" sz="1899">
                <a:solidFill>
                  <a:srgbClr val="000000"/>
                </a:solidFill>
                <a:latin typeface="Open Sauce"/>
                <a:ea typeface="Open Sauce"/>
                <a:cs typeface="Open Sauce"/>
                <a:sym typeface="Open Sauce"/>
              </a:rPr>
              <a:t>Taxas: São tributos cobrados em razão de um serviço público específico e individualizado prestado ao contribuinte.</a:t>
            </a:r>
            <a:r>
              <a:rPr lang="en-US" sz="1899">
                <a:solidFill>
                  <a:srgbClr val="000000"/>
                </a:solidFill>
                <a:latin typeface="Open Sauce"/>
                <a:ea typeface="Open Sauce"/>
                <a:cs typeface="Open Sauce"/>
                <a:sym typeface="Open Sauce"/>
              </a:rPr>
              <a:t> Ou seja, o pagamento está vincul</a:t>
            </a:r>
            <a:r>
              <a:rPr lang="en-US" sz="1899">
                <a:solidFill>
                  <a:srgbClr val="000000"/>
                </a:solidFill>
                <a:latin typeface="Open Sauce"/>
                <a:ea typeface="Open Sauce"/>
                <a:cs typeface="Open Sauce"/>
                <a:sym typeface="Open Sauce"/>
              </a:rPr>
              <a:t>ado</a:t>
            </a:r>
            <a:r>
              <a:rPr lang="en-US" sz="1899">
                <a:solidFill>
                  <a:srgbClr val="000000"/>
                </a:solidFill>
                <a:latin typeface="Open Sauce"/>
                <a:ea typeface="Open Sauce"/>
                <a:cs typeface="Open Sauce"/>
                <a:sym typeface="Open Sauce"/>
              </a:rPr>
              <a:t> à utilização de um serviço, como o licenciamento de veículos ou a emissão de passaportes. Exemplos de taxas incluem a taxa </a:t>
            </a:r>
            <a:r>
              <a:rPr lang="en-US" sz="1899">
                <a:solidFill>
                  <a:srgbClr val="000000"/>
                </a:solidFill>
                <a:latin typeface="Open Sauce"/>
                <a:ea typeface="Open Sauce"/>
                <a:cs typeface="Open Sauce"/>
                <a:sym typeface="Open Sauce"/>
              </a:rPr>
              <a:t>de coleta de lixo e a taxa de fiscalização sanitária.</a:t>
            </a:r>
          </a:p>
          <a:p>
            <a:pPr algn="just">
              <a:lnSpc>
                <a:spcPts val="2184"/>
              </a:lnSpc>
            </a:pPr>
          </a:p>
          <a:p>
            <a:pPr algn="just">
              <a:lnSpc>
                <a:spcPts val="2184"/>
              </a:lnSpc>
            </a:pPr>
            <a:r>
              <a:rPr lang="en-US" sz="1899">
                <a:solidFill>
                  <a:srgbClr val="000000"/>
                </a:solidFill>
                <a:latin typeface="Open Sauce"/>
                <a:ea typeface="Open Sauce"/>
                <a:cs typeface="Open Sauce"/>
                <a:sym typeface="Open Sauce"/>
              </a:rPr>
              <a:t>CO</a:t>
            </a:r>
            <a:r>
              <a:rPr lang="en-US" sz="1899">
                <a:solidFill>
                  <a:srgbClr val="000000"/>
                </a:solidFill>
                <a:latin typeface="Open Sauce"/>
                <a:ea typeface="Open Sauce"/>
                <a:cs typeface="Open Sauce"/>
                <a:sym typeface="Open Sauce"/>
              </a:rPr>
              <a:t>ntribuições: São tributos destinados a financiar a seguridade social (como a Contribuição para o Financiamento da Seguridade Social - Cofins) ou </a:t>
            </a:r>
            <a:r>
              <a:rPr lang="en-US" sz="1899">
                <a:solidFill>
                  <a:srgbClr val="000000"/>
                </a:solidFill>
                <a:latin typeface="Open Sauce"/>
                <a:ea typeface="Open Sauce"/>
                <a:cs typeface="Open Sauce"/>
                <a:sym typeface="Open Sauce"/>
              </a:rPr>
              <a:t>o</a:t>
            </a:r>
            <a:r>
              <a:rPr lang="en-US" sz="1899">
                <a:solidFill>
                  <a:srgbClr val="000000"/>
                </a:solidFill>
                <a:latin typeface="Open Sauce"/>
                <a:ea typeface="Open Sauce"/>
                <a:cs typeface="Open Sauce"/>
                <a:sym typeface="Open Sauce"/>
              </a:rPr>
              <a:t>ut</a:t>
            </a:r>
            <a:r>
              <a:rPr lang="en-US" sz="1899">
                <a:solidFill>
                  <a:srgbClr val="000000"/>
                </a:solidFill>
                <a:latin typeface="Open Sauce"/>
                <a:ea typeface="Open Sauce"/>
                <a:cs typeface="Open Sauce"/>
                <a:sym typeface="Open Sauce"/>
              </a:rPr>
              <a:t>ra</a:t>
            </a:r>
            <a:r>
              <a:rPr lang="en-US" sz="1899">
                <a:solidFill>
                  <a:srgbClr val="000000"/>
                </a:solidFill>
                <a:latin typeface="Open Sauce"/>
                <a:ea typeface="Open Sauce"/>
                <a:cs typeface="Open Sauce"/>
                <a:sym typeface="Open Sauce"/>
              </a:rPr>
              <a:t>s</a:t>
            </a:r>
            <a:r>
              <a:rPr lang="en-US" sz="1899">
                <a:solidFill>
                  <a:srgbClr val="000000"/>
                </a:solidFill>
                <a:latin typeface="Open Sauce"/>
                <a:ea typeface="Open Sauce"/>
                <a:cs typeface="Open Sauce"/>
                <a:sym typeface="Open Sauce"/>
              </a:rPr>
              <a:t> </a:t>
            </a:r>
            <a:r>
              <a:rPr lang="en-US" sz="1899">
                <a:solidFill>
                  <a:srgbClr val="000000"/>
                </a:solidFill>
                <a:latin typeface="Open Sauce"/>
                <a:ea typeface="Open Sauce"/>
                <a:cs typeface="Open Sauce"/>
                <a:sym typeface="Open Sauce"/>
              </a:rPr>
              <a:t>fin</a:t>
            </a:r>
            <a:r>
              <a:rPr lang="en-US" sz="1899">
                <a:solidFill>
                  <a:srgbClr val="000000"/>
                </a:solidFill>
                <a:latin typeface="Open Sauce"/>
                <a:ea typeface="Open Sauce"/>
                <a:cs typeface="Open Sauce"/>
                <a:sym typeface="Open Sauce"/>
              </a:rPr>
              <a:t>a</a:t>
            </a:r>
            <a:r>
              <a:rPr lang="en-US" sz="1899">
                <a:solidFill>
                  <a:srgbClr val="000000"/>
                </a:solidFill>
                <a:latin typeface="Open Sauce"/>
                <a:ea typeface="Open Sauce"/>
                <a:cs typeface="Open Sauce"/>
                <a:sym typeface="Open Sauce"/>
              </a:rPr>
              <a:t>lid</a:t>
            </a:r>
            <a:r>
              <a:rPr lang="en-US" sz="1899">
                <a:solidFill>
                  <a:srgbClr val="000000"/>
                </a:solidFill>
                <a:latin typeface="Open Sauce"/>
                <a:ea typeface="Open Sauce"/>
                <a:cs typeface="Open Sauce"/>
                <a:sym typeface="Open Sauce"/>
              </a:rPr>
              <a:t>a</a:t>
            </a:r>
            <a:r>
              <a:rPr lang="en-US" sz="1899">
                <a:solidFill>
                  <a:srgbClr val="000000"/>
                </a:solidFill>
                <a:latin typeface="Open Sauce"/>
                <a:ea typeface="Open Sauce"/>
                <a:cs typeface="Open Sauce"/>
                <a:sym typeface="Open Sauce"/>
              </a:rPr>
              <a:t>de</a:t>
            </a:r>
            <a:r>
              <a:rPr lang="en-US" sz="1899">
                <a:solidFill>
                  <a:srgbClr val="000000"/>
                </a:solidFill>
                <a:latin typeface="Open Sauce"/>
                <a:ea typeface="Open Sauce"/>
                <a:cs typeface="Open Sauce"/>
                <a:sym typeface="Open Sauce"/>
              </a:rPr>
              <a:t>s </a:t>
            </a:r>
            <a:r>
              <a:rPr lang="en-US" sz="1899">
                <a:solidFill>
                  <a:srgbClr val="000000"/>
                </a:solidFill>
                <a:latin typeface="Open Sauce"/>
                <a:ea typeface="Open Sauce"/>
                <a:cs typeface="Open Sauce"/>
                <a:sym typeface="Open Sauce"/>
              </a:rPr>
              <a:t>específicas, como o PIS/Pasep ou as contribuições de melhoria, que têm como objetivo custe</a:t>
            </a:r>
            <a:r>
              <a:rPr lang="en-US" sz="1899">
                <a:solidFill>
                  <a:srgbClr val="000000"/>
                </a:solidFill>
                <a:latin typeface="Open Sauce"/>
                <a:ea typeface="Open Sauce"/>
                <a:cs typeface="Open Sauce"/>
                <a:sym typeface="Open Sauce"/>
              </a:rPr>
              <a:t>a</a:t>
            </a:r>
            <a:r>
              <a:rPr lang="en-US" sz="1899">
                <a:solidFill>
                  <a:srgbClr val="000000"/>
                </a:solidFill>
                <a:latin typeface="Open Sauce"/>
                <a:ea typeface="Open Sauce"/>
                <a:cs typeface="Open Sauce"/>
                <a:sym typeface="Open Sauce"/>
              </a:rPr>
              <a:t>r o</a:t>
            </a:r>
            <a:r>
              <a:rPr lang="en-US" sz="1899">
                <a:solidFill>
                  <a:srgbClr val="000000"/>
                </a:solidFill>
                <a:latin typeface="Open Sauce"/>
                <a:ea typeface="Open Sauce"/>
                <a:cs typeface="Open Sauce"/>
                <a:sym typeface="Open Sauce"/>
              </a:rPr>
              <a:t>b</a:t>
            </a:r>
            <a:r>
              <a:rPr lang="en-US" sz="1899">
                <a:solidFill>
                  <a:srgbClr val="000000"/>
                </a:solidFill>
                <a:latin typeface="Open Sauce"/>
                <a:ea typeface="Open Sauce"/>
                <a:cs typeface="Open Sauce"/>
                <a:sym typeface="Open Sauce"/>
              </a:rPr>
              <a:t>r</a:t>
            </a:r>
            <a:r>
              <a:rPr lang="en-US" sz="1899">
                <a:solidFill>
                  <a:srgbClr val="000000"/>
                </a:solidFill>
                <a:latin typeface="Open Sauce"/>
                <a:ea typeface="Open Sauce"/>
                <a:cs typeface="Open Sauce"/>
                <a:sym typeface="Open Sauce"/>
              </a:rPr>
              <a:t>a</a:t>
            </a:r>
            <a:r>
              <a:rPr lang="en-US" sz="1899">
                <a:solidFill>
                  <a:srgbClr val="000000"/>
                </a:solidFill>
                <a:latin typeface="Open Sauce"/>
                <a:ea typeface="Open Sauce"/>
                <a:cs typeface="Open Sauce"/>
                <a:sym typeface="Open Sauce"/>
              </a:rPr>
              <a:t>s públicas </a:t>
            </a:r>
            <a:r>
              <a:rPr lang="en-US" sz="1899">
                <a:solidFill>
                  <a:srgbClr val="000000"/>
                </a:solidFill>
                <a:latin typeface="Open Sauce"/>
                <a:ea typeface="Open Sauce"/>
                <a:cs typeface="Open Sauce"/>
                <a:sym typeface="Open Sauce"/>
              </a:rPr>
              <a:t>r</a:t>
            </a:r>
            <a:r>
              <a:rPr lang="en-US" sz="1899">
                <a:solidFill>
                  <a:srgbClr val="000000"/>
                </a:solidFill>
                <a:latin typeface="Open Sauce"/>
                <a:ea typeface="Open Sauce"/>
                <a:cs typeface="Open Sauce"/>
                <a:sym typeface="Open Sauce"/>
              </a:rPr>
              <a:t>eal</a:t>
            </a:r>
            <a:r>
              <a:rPr lang="en-US" sz="1899">
                <a:solidFill>
                  <a:srgbClr val="000000"/>
                </a:solidFill>
                <a:latin typeface="Open Sauce"/>
                <a:ea typeface="Open Sauce"/>
                <a:cs typeface="Open Sauce"/>
                <a:sym typeface="Open Sauce"/>
              </a:rPr>
              <a:t>i</a:t>
            </a:r>
            <a:r>
              <a:rPr lang="en-US" sz="1899">
                <a:solidFill>
                  <a:srgbClr val="000000"/>
                </a:solidFill>
                <a:latin typeface="Open Sauce"/>
                <a:ea typeface="Open Sauce"/>
                <a:cs typeface="Open Sauce"/>
                <a:sym typeface="Open Sauce"/>
              </a:rPr>
              <a:t>zadas</a:t>
            </a:r>
            <a:r>
              <a:rPr lang="en-US" sz="1899">
                <a:solidFill>
                  <a:srgbClr val="000000"/>
                </a:solidFill>
                <a:latin typeface="Open Sauce"/>
                <a:ea typeface="Open Sauce"/>
                <a:cs typeface="Open Sauce"/>
                <a:sym typeface="Open Sauce"/>
              </a:rPr>
              <a:t> </a:t>
            </a:r>
            <a:r>
              <a:rPr lang="en-US" sz="1899">
                <a:solidFill>
                  <a:srgbClr val="000000"/>
                </a:solidFill>
                <a:latin typeface="Open Sauce"/>
                <a:ea typeface="Open Sauce"/>
                <a:cs typeface="Open Sauce"/>
                <a:sym typeface="Open Sauce"/>
              </a:rPr>
              <a:t>em áreas espe</a:t>
            </a:r>
            <a:r>
              <a:rPr lang="en-US" sz="1899">
                <a:solidFill>
                  <a:srgbClr val="000000"/>
                </a:solidFill>
                <a:latin typeface="Open Sauce"/>
                <a:ea typeface="Open Sauce"/>
                <a:cs typeface="Open Sauce"/>
                <a:sym typeface="Open Sauce"/>
              </a:rPr>
              <a:t>c</a:t>
            </a:r>
            <a:r>
              <a:rPr lang="en-US" sz="1899">
                <a:solidFill>
                  <a:srgbClr val="000000"/>
                </a:solidFill>
                <a:latin typeface="Open Sauce"/>
                <a:ea typeface="Open Sauce"/>
                <a:cs typeface="Open Sauce"/>
                <a:sym typeface="Open Sauce"/>
              </a:rPr>
              <a:t>íficas</a:t>
            </a:r>
            <a:r>
              <a:rPr lang="en-US" sz="1899">
                <a:solidFill>
                  <a:srgbClr val="000000"/>
                </a:solidFill>
                <a:latin typeface="Open Sauce"/>
                <a:ea typeface="Open Sauce"/>
                <a:cs typeface="Open Sauce"/>
                <a:sym typeface="Open Sauce"/>
              </a:rPr>
              <a:t>.</a:t>
            </a:r>
          </a:p>
        </p:txBody>
      </p:sp>
      <p:sp>
        <p:nvSpPr>
          <p:cNvPr name="Freeform 3" id="3"/>
          <p:cNvSpPr/>
          <p:nvPr/>
        </p:nvSpPr>
        <p:spPr>
          <a:xfrm flipH="false" flipV="false" rot="0">
            <a:off x="15240170" y="9072269"/>
            <a:ext cx="1214731" cy="1214731"/>
          </a:xfrm>
          <a:custGeom>
            <a:avLst/>
            <a:gdLst/>
            <a:ahLst/>
            <a:cxnLst/>
            <a:rect r="r" b="b" t="t" l="l"/>
            <a:pathLst>
              <a:path h="1214731" w="1214731">
                <a:moveTo>
                  <a:pt x="0" y="0"/>
                </a:moveTo>
                <a:lnTo>
                  <a:pt x="1214731" y="0"/>
                </a:lnTo>
                <a:lnTo>
                  <a:pt x="1214731" y="1214731"/>
                </a:lnTo>
                <a:lnTo>
                  <a:pt x="0" y="1214731"/>
                </a:lnTo>
                <a:lnTo>
                  <a:pt x="0" y="0"/>
                </a:lnTo>
                <a:close/>
              </a:path>
            </a:pathLst>
          </a:custGeom>
          <a:blipFill>
            <a:blip r:embed="rId2"/>
            <a:stretch>
              <a:fillRect l="0" t="0" r="0" b="0"/>
            </a:stretch>
          </a:blipFill>
        </p:spPr>
      </p:sp>
      <p:sp>
        <p:nvSpPr>
          <p:cNvPr name="Freeform 4" id="4"/>
          <p:cNvSpPr/>
          <p:nvPr/>
        </p:nvSpPr>
        <p:spPr>
          <a:xfrm flipH="false" flipV="false" rot="0">
            <a:off x="16454901" y="9164124"/>
            <a:ext cx="1684313" cy="1122876"/>
          </a:xfrm>
          <a:custGeom>
            <a:avLst/>
            <a:gdLst/>
            <a:ahLst/>
            <a:cxnLst/>
            <a:rect r="r" b="b" t="t" l="l"/>
            <a:pathLst>
              <a:path h="1122876" w="1684313">
                <a:moveTo>
                  <a:pt x="0" y="0"/>
                </a:moveTo>
                <a:lnTo>
                  <a:pt x="1684313" y="0"/>
                </a:lnTo>
                <a:lnTo>
                  <a:pt x="1684313" y="1122876"/>
                </a:lnTo>
                <a:lnTo>
                  <a:pt x="0" y="1122876"/>
                </a:lnTo>
                <a:lnTo>
                  <a:pt x="0" y="0"/>
                </a:lnTo>
                <a:close/>
              </a:path>
            </a:pathLst>
          </a:custGeom>
          <a:blipFill>
            <a:blip r:embed="rId3"/>
            <a:stretch>
              <a:fillRect l="0" t="0" r="0" b="0"/>
            </a:stretch>
          </a:blipFill>
        </p:spPr>
      </p:sp>
      <p:sp>
        <p:nvSpPr>
          <p:cNvPr name="TextBox 5" id="5"/>
          <p:cNvSpPr txBox="true"/>
          <p:nvPr/>
        </p:nvSpPr>
        <p:spPr>
          <a:xfrm rot="0">
            <a:off x="5252313" y="257175"/>
            <a:ext cx="7783374" cy="771525"/>
          </a:xfrm>
          <a:prstGeom prst="rect">
            <a:avLst/>
          </a:prstGeom>
        </p:spPr>
        <p:txBody>
          <a:bodyPr anchor="t" rtlCol="false" tIns="0" lIns="0" bIns="0" rIns="0">
            <a:spAutoFit/>
          </a:bodyPr>
          <a:lstStyle/>
          <a:p>
            <a:pPr algn="ctr" marL="0" indent="0" lvl="0">
              <a:lnSpc>
                <a:spcPts val="6000"/>
              </a:lnSpc>
            </a:pPr>
            <a:r>
              <a:rPr lang="en-US" b="true" sz="5000" spc="-100">
                <a:solidFill>
                  <a:srgbClr val="000000"/>
                </a:solidFill>
                <a:latin typeface="Antonio Bold"/>
                <a:ea typeface="Antonio Bold"/>
                <a:cs typeface="Antonio Bold"/>
                <a:sym typeface="Antonio Bold"/>
              </a:rPr>
              <a:t>EXAME DE SUFICIÊNCIA 2024.1</a:t>
            </a:r>
          </a:p>
        </p:txBody>
      </p:sp>
      <p:sp>
        <p:nvSpPr>
          <p:cNvPr name="Freeform 6" id="6"/>
          <p:cNvSpPr/>
          <p:nvPr/>
        </p:nvSpPr>
        <p:spPr>
          <a:xfrm flipH="false" flipV="false" rot="0">
            <a:off x="2854621" y="7221220"/>
            <a:ext cx="655772" cy="607366"/>
          </a:xfrm>
          <a:custGeom>
            <a:avLst/>
            <a:gdLst/>
            <a:ahLst/>
            <a:cxnLst/>
            <a:rect r="r" b="b" t="t" l="l"/>
            <a:pathLst>
              <a:path h="607366" w="655772">
                <a:moveTo>
                  <a:pt x="0" y="0"/>
                </a:moveTo>
                <a:lnTo>
                  <a:pt x="655772" y="0"/>
                </a:lnTo>
                <a:lnTo>
                  <a:pt x="655772" y="607366"/>
                </a:lnTo>
                <a:lnTo>
                  <a:pt x="0" y="60736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7" id="7"/>
          <p:cNvSpPr txBox="true"/>
          <p:nvPr/>
        </p:nvSpPr>
        <p:spPr>
          <a:xfrm rot="0">
            <a:off x="7933327" y="1057275"/>
            <a:ext cx="2421345" cy="365280"/>
          </a:xfrm>
          <a:prstGeom prst="rect">
            <a:avLst/>
          </a:prstGeom>
        </p:spPr>
        <p:txBody>
          <a:bodyPr anchor="t" rtlCol="false" tIns="0" lIns="0" bIns="0" rIns="0">
            <a:spAutoFit/>
          </a:bodyPr>
          <a:lstStyle/>
          <a:p>
            <a:pPr algn="ctr">
              <a:lnSpc>
                <a:spcPts val="2801"/>
              </a:lnSpc>
              <a:spcBef>
                <a:spcPct val="0"/>
              </a:spcBef>
            </a:pPr>
            <a:r>
              <a:rPr lang="en-US" sz="2334" spc="-46">
                <a:solidFill>
                  <a:srgbClr val="000000"/>
                </a:solidFill>
                <a:latin typeface="Antonio"/>
                <a:ea typeface="Antonio"/>
                <a:cs typeface="Antonio"/>
                <a:sym typeface="Antonio"/>
              </a:rPr>
              <a:t>PROVA TIPO 01 - BRANCA</a:t>
            </a:r>
          </a:p>
        </p:txBody>
      </p:sp>
    </p:spTree>
  </p:cSld>
  <p:clrMapOvr>
    <a:masterClrMapping/>
  </p:clrMapOvr>
</p:sld>
</file>

<file path=ppt/slides/slide3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438665" y="1457534"/>
            <a:ext cx="17410670" cy="5250815"/>
          </a:xfrm>
          <a:prstGeom prst="rect">
            <a:avLst/>
          </a:prstGeom>
        </p:spPr>
        <p:txBody>
          <a:bodyPr anchor="t" rtlCol="false" tIns="0" lIns="0" bIns="0" rIns="0">
            <a:spAutoFit/>
          </a:bodyPr>
          <a:lstStyle/>
          <a:p>
            <a:pPr algn="just">
              <a:lnSpc>
                <a:spcPts val="2184"/>
              </a:lnSpc>
            </a:pPr>
            <a:r>
              <a:rPr lang="en-US" b="true" sz="1899">
                <a:solidFill>
                  <a:srgbClr val="000000"/>
                </a:solidFill>
                <a:latin typeface="Open Sauce Bold"/>
                <a:ea typeface="Open Sauce Bold"/>
                <a:cs typeface="Open Sauce Bold"/>
                <a:sym typeface="Open Sauce Bold"/>
              </a:rPr>
              <a:t>QUESTÃO 7</a:t>
            </a:r>
          </a:p>
          <a:p>
            <a:pPr algn="just">
              <a:lnSpc>
                <a:spcPts val="2184"/>
              </a:lnSpc>
            </a:pPr>
            <a:r>
              <a:rPr lang="en-US" b="true" sz="1899">
                <a:solidFill>
                  <a:srgbClr val="000000"/>
                </a:solidFill>
                <a:latin typeface="Open Sauce Bold"/>
                <a:ea typeface="Open Sauce Bold"/>
                <a:cs typeface="Open Sauce Bold"/>
                <a:sym typeface="Open Sauce Bold"/>
              </a:rPr>
              <a:t>JOANA, CO</a:t>
            </a:r>
            <a:r>
              <a:rPr lang="en-US" sz="1899" b="true">
                <a:solidFill>
                  <a:srgbClr val="000000"/>
                </a:solidFill>
                <a:latin typeface="Open Sauce Bold"/>
                <a:ea typeface="Open Sauce Bold"/>
                <a:cs typeface="Open Sauce Bold"/>
                <a:sym typeface="Open Sauce Bold"/>
              </a:rPr>
              <a:t>ntabilista, tomou ciência de que certo órgão colegiado de jurisdição administrativa, com competência para processar</a:t>
            </a:r>
          </a:p>
          <a:p>
            <a:pPr algn="just">
              <a:lnSpc>
                <a:spcPts val="2184"/>
              </a:lnSpc>
            </a:pPr>
            <a:r>
              <a:rPr lang="en-US" sz="1899" b="true">
                <a:solidFill>
                  <a:srgbClr val="000000"/>
                </a:solidFill>
                <a:latin typeface="Open Sauce Bold"/>
                <a:ea typeface="Open Sauce Bold"/>
                <a:cs typeface="Open Sauce Bold"/>
                <a:sym typeface="Open Sauce Bold"/>
              </a:rPr>
              <a:t>E julgar recursos interpostos contra decisões administrativas que tenham por objeto o imposto X, proferiu determinada decisão</a:t>
            </a:r>
          </a:p>
          <a:p>
            <a:pPr algn="just">
              <a:lnSpc>
                <a:spcPts val="2184"/>
              </a:lnSpc>
            </a:pPr>
            <a:r>
              <a:rPr lang="en-US" sz="1899" b="true">
                <a:solidFill>
                  <a:srgbClr val="000000"/>
                </a:solidFill>
                <a:latin typeface="Open Sauce Bold"/>
                <a:ea typeface="Open Sauce Bold"/>
                <a:cs typeface="Open Sauce Bold"/>
                <a:sym typeface="Open Sauce Bold"/>
              </a:rPr>
              <a:t>À qual a lei atribui eficácia normativa.</a:t>
            </a:r>
          </a:p>
          <a:p>
            <a:pPr algn="just">
              <a:lnSpc>
                <a:spcPts val="2184"/>
              </a:lnSpc>
            </a:pPr>
          </a:p>
          <a:p>
            <a:pPr algn="just">
              <a:lnSpc>
                <a:spcPts val="2184"/>
              </a:lnSpc>
            </a:pPr>
            <a:r>
              <a:rPr lang="en-US" sz="1899" b="true">
                <a:solidFill>
                  <a:srgbClr val="000000"/>
                </a:solidFill>
                <a:latin typeface="Open Sauce Bold"/>
                <a:ea typeface="Open Sauce Bold"/>
                <a:cs typeface="Open Sauce Bold"/>
                <a:sym typeface="Open Sauce Bold"/>
              </a:rPr>
              <a:t>Após analisar o Código Tributário Nacional em relação à entrada em vigor dos efeitos</a:t>
            </a:r>
            <a:r>
              <a:rPr lang="en-US" sz="1899" b="true">
                <a:solidFill>
                  <a:srgbClr val="000000"/>
                </a:solidFill>
                <a:latin typeface="Open Sauce Bold"/>
                <a:ea typeface="Open Sauce Bold"/>
                <a:cs typeface="Open Sauce Bold"/>
                <a:sym typeface="Open Sauce Bold"/>
              </a:rPr>
              <a:t> normativos d</a:t>
            </a:r>
            <a:r>
              <a:rPr lang="en-US" sz="1899" b="true">
                <a:solidFill>
                  <a:srgbClr val="000000"/>
                </a:solidFill>
                <a:latin typeface="Open Sauce Bold"/>
                <a:ea typeface="Open Sauce Bold"/>
                <a:cs typeface="Open Sauce Bold"/>
                <a:sym typeface="Open Sauce Bold"/>
              </a:rPr>
              <a:t>a</a:t>
            </a:r>
            <a:r>
              <a:rPr lang="en-US" sz="1899" b="true">
                <a:solidFill>
                  <a:srgbClr val="000000"/>
                </a:solidFill>
                <a:latin typeface="Open Sauce Bold"/>
                <a:ea typeface="Open Sauce Bold"/>
                <a:cs typeface="Open Sauce Bold"/>
                <a:sym typeface="Open Sauce Bold"/>
              </a:rPr>
              <a:t> referida decisão, Joana</a:t>
            </a:r>
          </a:p>
          <a:p>
            <a:pPr algn="just">
              <a:lnSpc>
                <a:spcPts val="2184"/>
              </a:lnSpc>
            </a:pPr>
            <a:r>
              <a:rPr lang="en-US" sz="1899" b="true">
                <a:solidFill>
                  <a:srgbClr val="000000"/>
                </a:solidFill>
                <a:latin typeface="Open Sauce Bold"/>
                <a:ea typeface="Open Sauce Bold"/>
                <a:cs typeface="Open Sauce Bold"/>
                <a:sym typeface="Open Sauce Bold"/>
              </a:rPr>
              <a:t>Concluiu corretamente que tais efeitos </a:t>
            </a:r>
            <a:r>
              <a:rPr lang="en-US" sz="1899" b="true">
                <a:solidFill>
                  <a:srgbClr val="000000"/>
                </a:solidFill>
                <a:latin typeface="Open Sauce Bold"/>
                <a:ea typeface="Open Sauce Bold"/>
                <a:cs typeface="Open Sauce Bold"/>
                <a:sym typeface="Open Sauce Bold"/>
              </a:rPr>
              <a:t>devem ocorrer, salvo disposição em contrário,</a:t>
            </a:r>
          </a:p>
          <a:p>
            <a:pPr algn="just">
              <a:lnSpc>
                <a:spcPts val="2184"/>
              </a:lnSpc>
            </a:pPr>
          </a:p>
          <a:p>
            <a:pPr algn="just">
              <a:lnSpc>
                <a:spcPts val="2184"/>
              </a:lnSpc>
            </a:pPr>
            <a:r>
              <a:rPr lang="en-US" sz="1899" b="true">
                <a:solidFill>
                  <a:srgbClr val="000000"/>
                </a:solidFill>
                <a:latin typeface="Open Sauce Bold"/>
                <a:ea typeface="Open Sauce Bold"/>
                <a:cs typeface="Open Sauce Bold"/>
                <a:sym typeface="Open Sauce Bold"/>
              </a:rPr>
              <a:t>(A) na data da sua publicação.</a:t>
            </a:r>
          </a:p>
          <a:p>
            <a:pPr algn="just">
              <a:lnSpc>
                <a:spcPts val="2184"/>
              </a:lnSpc>
            </a:pPr>
            <a:r>
              <a:rPr lang="en-US" b="true" sz="1899">
                <a:solidFill>
                  <a:srgbClr val="000000"/>
                </a:solidFill>
                <a:latin typeface="Open Sauce Bold"/>
                <a:ea typeface="Open Sauce Bold"/>
                <a:cs typeface="Open Sauce Bold"/>
                <a:sym typeface="Open Sauce Bold"/>
              </a:rPr>
              <a:t>(B) </a:t>
            </a:r>
            <a:r>
              <a:rPr lang="en-US" sz="1899" b="true">
                <a:solidFill>
                  <a:srgbClr val="000000"/>
                </a:solidFill>
                <a:latin typeface="Open Sauce Bold"/>
                <a:ea typeface="Open Sauce Bold"/>
                <a:cs typeface="Open Sauce Bold"/>
                <a:sym typeface="Open Sauce Bold"/>
              </a:rPr>
              <a:t>trinta dias após a data da sua publicação.</a:t>
            </a:r>
          </a:p>
          <a:p>
            <a:pPr algn="just">
              <a:lnSpc>
                <a:spcPts val="2184"/>
              </a:lnSpc>
            </a:pPr>
            <a:r>
              <a:rPr lang="en-US" sz="1899" b="true">
                <a:solidFill>
                  <a:srgbClr val="000000"/>
                </a:solidFill>
                <a:latin typeface="Open Sauce Bold"/>
                <a:ea typeface="Open Sauce Bold"/>
                <a:cs typeface="Open Sauce Bold"/>
                <a:sym typeface="Open Sauce Bold"/>
              </a:rPr>
              <a:t>(C) noventa dias após a data da sua publicação.</a:t>
            </a:r>
          </a:p>
          <a:p>
            <a:pPr algn="just">
              <a:lnSpc>
                <a:spcPts val="2184"/>
              </a:lnSpc>
            </a:pPr>
            <a:r>
              <a:rPr lang="en-US" sz="1899" b="true">
                <a:solidFill>
                  <a:srgbClr val="000000"/>
                </a:solidFill>
                <a:latin typeface="Open Sauce Bold"/>
                <a:ea typeface="Open Sauce Bold"/>
                <a:cs typeface="Open Sauce Bold"/>
                <a:sym typeface="Open Sauce Bold"/>
              </a:rPr>
              <a:t>(D) no exercício financeiro seguinte à data da sua publicação.</a:t>
            </a:r>
          </a:p>
          <a:p>
            <a:pPr algn="just">
              <a:lnSpc>
                <a:spcPts val="2184"/>
              </a:lnSpc>
            </a:pPr>
          </a:p>
          <a:p>
            <a:pPr algn="just">
              <a:lnSpc>
                <a:spcPts val="2184"/>
              </a:lnSpc>
            </a:pPr>
          </a:p>
          <a:p>
            <a:pPr algn="just">
              <a:lnSpc>
                <a:spcPts val="2184"/>
              </a:lnSpc>
            </a:pPr>
            <a:r>
              <a:rPr lang="en-US" sz="1899" b="true">
                <a:solidFill>
                  <a:srgbClr val="5FB643"/>
                </a:solidFill>
                <a:latin typeface="Open Sauce Bold"/>
                <a:ea typeface="Open Sauce Bold"/>
                <a:cs typeface="Open Sauce Bold"/>
                <a:sym typeface="Open Sauce Bold"/>
              </a:rPr>
              <a:t>Gabarito: b.</a:t>
            </a:r>
          </a:p>
          <a:p>
            <a:pPr algn="just">
              <a:lnSpc>
                <a:spcPts val="2184"/>
              </a:lnSpc>
            </a:pPr>
          </a:p>
        </p:txBody>
      </p:sp>
      <p:sp>
        <p:nvSpPr>
          <p:cNvPr name="Freeform 3" id="3"/>
          <p:cNvSpPr/>
          <p:nvPr/>
        </p:nvSpPr>
        <p:spPr>
          <a:xfrm flipH="false" flipV="false" rot="0">
            <a:off x="15240170" y="9072269"/>
            <a:ext cx="1214731" cy="1214731"/>
          </a:xfrm>
          <a:custGeom>
            <a:avLst/>
            <a:gdLst/>
            <a:ahLst/>
            <a:cxnLst/>
            <a:rect r="r" b="b" t="t" l="l"/>
            <a:pathLst>
              <a:path h="1214731" w="1214731">
                <a:moveTo>
                  <a:pt x="0" y="0"/>
                </a:moveTo>
                <a:lnTo>
                  <a:pt x="1214731" y="0"/>
                </a:lnTo>
                <a:lnTo>
                  <a:pt x="1214731" y="1214731"/>
                </a:lnTo>
                <a:lnTo>
                  <a:pt x="0" y="1214731"/>
                </a:lnTo>
                <a:lnTo>
                  <a:pt x="0" y="0"/>
                </a:lnTo>
                <a:close/>
              </a:path>
            </a:pathLst>
          </a:custGeom>
          <a:blipFill>
            <a:blip r:embed="rId2"/>
            <a:stretch>
              <a:fillRect l="0" t="0" r="0" b="0"/>
            </a:stretch>
          </a:blipFill>
        </p:spPr>
      </p:sp>
      <p:sp>
        <p:nvSpPr>
          <p:cNvPr name="Freeform 4" id="4"/>
          <p:cNvSpPr/>
          <p:nvPr/>
        </p:nvSpPr>
        <p:spPr>
          <a:xfrm flipH="false" flipV="false" rot="0">
            <a:off x="16454901" y="9164124"/>
            <a:ext cx="1684313" cy="1122876"/>
          </a:xfrm>
          <a:custGeom>
            <a:avLst/>
            <a:gdLst/>
            <a:ahLst/>
            <a:cxnLst/>
            <a:rect r="r" b="b" t="t" l="l"/>
            <a:pathLst>
              <a:path h="1122876" w="1684313">
                <a:moveTo>
                  <a:pt x="0" y="0"/>
                </a:moveTo>
                <a:lnTo>
                  <a:pt x="1684313" y="0"/>
                </a:lnTo>
                <a:lnTo>
                  <a:pt x="1684313" y="1122876"/>
                </a:lnTo>
                <a:lnTo>
                  <a:pt x="0" y="1122876"/>
                </a:lnTo>
                <a:lnTo>
                  <a:pt x="0" y="0"/>
                </a:lnTo>
                <a:close/>
              </a:path>
            </a:pathLst>
          </a:custGeom>
          <a:blipFill>
            <a:blip r:embed="rId3"/>
            <a:stretch>
              <a:fillRect l="0" t="0" r="0" b="0"/>
            </a:stretch>
          </a:blipFill>
        </p:spPr>
      </p:sp>
      <p:sp>
        <p:nvSpPr>
          <p:cNvPr name="TextBox 5" id="5"/>
          <p:cNvSpPr txBox="true"/>
          <p:nvPr/>
        </p:nvSpPr>
        <p:spPr>
          <a:xfrm rot="0">
            <a:off x="5252313" y="257175"/>
            <a:ext cx="7783374" cy="771525"/>
          </a:xfrm>
          <a:prstGeom prst="rect">
            <a:avLst/>
          </a:prstGeom>
        </p:spPr>
        <p:txBody>
          <a:bodyPr anchor="t" rtlCol="false" tIns="0" lIns="0" bIns="0" rIns="0">
            <a:spAutoFit/>
          </a:bodyPr>
          <a:lstStyle/>
          <a:p>
            <a:pPr algn="ctr" marL="0" indent="0" lvl="0">
              <a:lnSpc>
                <a:spcPts val="6000"/>
              </a:lnSpc>
            </a:pPr>
            <a:r>
              <a:rPr lang="en-US" b="true" sz="5000" spc="-100">
                <a:solidFill>
                  <a:srgbClr val="000000"/>
                </a:solidFill>
                <a:latin typeface="Antonio Bold"/>
                <a:ea typeface="Antonio Bold"/>
                <a:cs typeface="Antonio Bold"/>
                <a:sym typeface="Antonio Bold"/>
              </a:rPr>
              <a:t>EXAME DE SUFICIÊNCIA 2024.2</a:t>
            </a:r>
          </a:p>
        </p:txBody>
      </p:sp>
      <p:sp>
        <p:nvSpPr>
          <p:cNvPr name="Freeform 6" id="6"/>
          <p:cNvSpPr/>
          <p:nvPr/>
        </p:nvSpPr>
        <p:spPr>
          <a:xfrm flipH="false" flipV="false" rot="0">
            <a:off x="2140246" y="5933260"/>
            <a:ext cx="655772" cy="607366"/>
          </a:xfrm>
          <a:custGeom>
            <a:avLst/>
            <a:gdLst/>
            <a:ahLst/>
            <a:cxnLst/>
            <a:rect r="r" b="b" t="t" l="l"/>
            <a:pathLst>
              <a:path h="607366" w="655772">
                <a:moveTo>
                  <a:pt x="0" y="0"/>
                </a:moveTo>
                <a:lnTo>
                  <a:pt x="655772" y="0"/>
                </a:lnTo>
                <a:lnTo>
                  <a:pt x="655772" y="607366"/>
                </a:lnTo>
                <a:lnTo>
                  <a:pt x="0" y="60736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7" id="7"/>
          <p:cNvSpPr txBox="true"/>
          <p:nvPr/>
        </p:nvSpPr>
        <p:spPr>
          <a:xfrm rot="0">
            <a:off x="7933327" y="1057275"/>
            <a:ext cx="2421345" cy="365280"/>
          </a:xfrm>
          <a:prstGeom prst="rect">
            <a:avLst/>
          </a:prstGeom>
        </p:spPr>
        <p:txBody>
          <a:bodyPr anchor="t" rtlCol="false" tIns="0" lIns="0" bIns="0" rIns="0">
            <a:spAutoFit/>
          </a:bodyPr>
          <a:lstStyle/>
          <a:p>
            <a:pPr algn="ctr">
              <a:lnSpc>
                <a:spcPts val="2801"/>
              </a:lnSpc>
              <a:spcBef>
                <a:spcPct val="0"/>
              </a:spcBef>
            </a:pPr>
            <a:r>
              <a:rPr lang="en-US" sz="2334" spc="-46">
                <a:solidFill>
                  <a:srgbClr val="000000"/>
                </a:solidFill>
                <a:latin typeface="Antonio"/>
                <a:ea typeface="Antonio"/>
                <a:cs typeface="Antonio"/>
                <a:sym typeface="Antonio"/>
              </a:rPr>
              <a:t>PROVA TIPO 01 - BRANCA</a:t>
            </a:r>
          </a:p>
        </p:txBody>
      </p:sp>
    </p:spTree>
  </p:cSld>
  <p:clrMapOvr>
    <a:masterClrMapping/>
  </p:clrMapOvr>
</p:sld>
</file>

<file path=ppt/slides/slide3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438665" y="1457534"/>
            <a:ext cx="17410670" cy="1717675"/>
          </a:xfrm>
          <a:prstGeom prst="rect">
            <a:avLst/>
          </a:prstGeom>
        </p:spPr>
        <p:txBody>
          <a:bodyPr anchor="t" rtlCol="false" tIns="0" lIns="0" bIns="0" rIns="0">
            <a:spAutoFit/>
          </a:bodyPr>
          <a:lstStyle/>
          <a:p>
            <a:pPr algn="just">
              <a:lnSpc>
                <a:spcPts val="2299"/>
              </a:lnSpc>
            </a:pPr>
            <a:r>
              <a:rPr lang="en-US" b="true" sz="1999">
                <a:solidFill>
                  <a:srgbClr val="000000"/>
                </a:solidFill>
                <a:latin typeface="Open Sauce Bold"/>
                <a:ea typeface="Open Sauce Bold"/>
                <a:cs typeface="Open Sauce Bold"/>
                <a:sym typeface="Open Sauce Bold"/>
              </a:rPr>
              <a:t>RESOLUÇÃO</a:t>
            </a:r>
            <a:r>
              <a:rPr lang="en-US" sz="1999">
                <a:solidFill>
                  <a:srgbClr val="000000"/>
                </a:solidFill>
                <a:latin typeface="Open Sauce"/>
                <a:ea typeface="Open Sauce"/>
                <a:cs typeface="Open Sauce"/>
                <a:sym typeface="Open Sauce"/>
              </a:rPr>
              <a:t>:</a:t>
            </a:r>
          </a:p>
          <a:p>
            <a:pPr algn="just">
              <a:lnSpc>
                <a:spcPts val="2299"/>
              </a:lnSpc>
            </a:pPr>
          </a:p>
          <a:p>
            <a:pPr algn="just">
              <a:lnSpc>
                <a:spcPts val="2299"/>
              </a:lnSpc>
            </a:pPr>
            <a:r>
              <a:rPr lang="en-US" b="true" sz="1999">
                <a:solidFill>
                  <a:srgbClr val="EC1D24"/>
                </a:solidFill>
                <a:latin typeface="Open Sauce Bold"/>
                <a:ea typeface="Open Sauce Bold"/>
                <a:cs typeface="Open Sauce Bold"/>
                <a:sym typeface="Open Sauce Bold"/>
              </a:rPr>
              <a:t>ALTERNATIVA (A) – “NA DATA DA SUA PUBLICAÇÃO”</a:t>
            </a:r>
          </a:p>
          <a:p>
            <a:pPr algn="just">
              <a:lnSpc>
                <a:spcPts val="2299"/>
              </a:lnSpc>
            </a:pPr>
            <a:r>
              <a:rPr lang="en-US" sz="1999">
                <a:solidFill>
                  <a:srgbClr val="000000"/>
                </a:solidFill>
                <a:latin typeface="Open Sauce"/>
                <a:ea typeface="Open Sauce"/>
                <a:cs typeface="Open Sauce"/>
                <a:sym typeface="Open Sauce"/>
              </a:rPr>
              <a:t>ESSE PRAZO É APLICÁVEL AOS ATOS ADMINISTRATIVOS EXPEDIDOS PELAS AUTORIDADES (ART. 103, INCISO I DO CTN). CONTUDO, NO CASO EM QUESTÃO TRATA-SE DE UMA DECISÃO DE ÓRGÃO DE JURISDIÇÃO ADMINISTRATIVA, CUJO EFEITO NORMATIVO É REGULADO PELO INCISO II DO MESMO ARTIGO.</a:t>
            </a:r>
          </a:p>
        </p:txBody>
      </p:sp>
      <p:sp>
        <p:nvSpPr>
          <p:cNvPr name="Freeform 3" id="3"/>
          <p:cNvSpPr/>
          <p:nvPr/>
        </p:nvSpPr>
        <p:spPr>
          <a:xfrm flipH="false" flipV="false" rot="0">
            <a:off x="15240170" y="9072269"/>
            <a:ext cx="1214731" cy="1214731"/>
          </a:xfrm>
          <a:custGeom>
            <a:avLst/>
            <a:gdLst/>
            <a:ahLst/>
            <a:cxnLst/>
            <a:rect r="r" b="b" t="t" l="l"/>
            <a:pathLst>
              <a:path h="1214731" w="1214731">
                <a:moveTo>
                  <a:pt x="0" y="0"/>
                </a:moveTo>
                <a:lnTo>
                  <a:pt x="1214731" y="0"/>
                </a:lnTo>
                <a:lnTo>
                  <a:pt x="1214731" y="1214731"/>
                </a:lnTo>
                <a:lnTo>
                  <a:pt x="0" y="1214731"/>
                </a:lnTo>
                <a:lnTo>
                  <a:pt x="0" y="0"/>
                </a:lnTo>
                <a:close/>
              </a:path>
            </a:pathLst>
          </a:custGeom>
          <a:blipFill>
            <a:blip r:embed="rId2"/>
            <a:stretch>
              <a:fillRect l="0" t="0" r="0" b="0"/>
            </a:stretch>
          </a:blipFill>
        </p:spPr>
      </p:sp>
      <p:sp>
        <p:nvSpPr>
          <p:cNvPr name="Freeform 4" id="4"/>
          <p:cNvSpPr/>
          <p:nvPr/>
        </p:nvSpPr>
        <p:spPr>
          <a:xfrm flipH="false" flipV="false" rot="0">
            <a:off x="16454901" y="9164124"/>
            <a:ext cx="1684313" cy="1122876"/>
          </a:xfrm>
          <a:custGeom>
            <a:avLst/>
            <a:gdLst/>
            <a:ahLst/>
            <a:cxnLst/>
            <a:rect r="r" b="b" t="t" l="l"/>
            <a:pathLst>
              <a:path h="1122876" w="1684313">
                <a:moveTo>
                  <a:pt x="0" y="0"/>
                </a:moveTo>
                <a:lnTo>
                  <a:pt x="1684313" y="0"/>
                </a:lnTo>
                <a:lnTo>
                  <a:pt x="1684313" y="1122876"/>
                </a:lnTo>
                <a:lnTo>
                  <a:pt x="0" y="1122876"/>
                </a:lnTo>
                <a:lnTo>
                  <a:pt x="0" y="0"/>
                </a:lnTo>
                <a:close/>
              </a:path>
            </a:pathLst>
          </a:custGeom>
          <a:blipFill>
            <a:blip r:embed="rId3"/>
            <a:stretch>
              <a:fillRect l="0" t="0" r="0" b="0"/>
            </a:stretch>
          </a:blipFill>
        </p:spPr>
      </p:sp>
      <p:sp>
        <p:nvSpPr>
          <p:cNvPr name="TextBox 5" id="5"/>
          <p:cNvSpPr txBox="true"/>
          <p:nvPr/>
        </p:nvSpPr>
        <p:spPr>
          <a:xfrm rot="0">
            <a:off x="5252313" y="257175"/>
            <a:ext cx="7783374" cy="771525"/>
          </a:xfrm>
          <a:prstGeom prst="rect">
            <a:avLst/>
          </a:prstGeom>
        </p:spPr>
        <p:txBody>
          <a:bodyPr anchor="t" rtlCol="false" tIns="0" lIns="0" bIns="0" rIns="0">
            <a:spAutoFit/>
          </a:bodyPr>
          <a:lstStyle/>
          <a:p>
            <a:pPr algn="ctr" marL="0" indent="0" lvl="0">
              <a:lnSpc>
                <a:spcPts val="6000"/>
              </a:lnSpc>
            </a:pPr>
            <a:r>
              <a:rPr lang="en-US" b="true" sz="5000" spc="-100">
                <a:solidFill>
                  <a:srgbClr val="000000"/>
                </a:solidFill>
                <a:latin typeface="Antonio Bold"/>
                <a:ea typeface="Antonio Bold"/>
                <a:cs typeface="Antonio Bold"/>
                <a:sym typeface="Antonio Bold"/>
              </a:rPr>
              <a:t>EXAME DE SUFICIÊNCIA 2024.2</a:t>
            </a:r>
          </a:p>
        </p:txBody>
      </p:sp>
      <p:sp>
        <p:nvSpPr>
          <p:cNvPr name="TextBox 6" id="6"/>
          <p:cNvSpPr txBox="true"/>
          <p:nvPr/>
        </p:nvSpPr>
        <p:spPr>
          <a:xfrm rot="0">
            <a:off x="438665" y="3425825"/>
            <a:ext cx="17410670" cy="860425"/>
          </a:xfrm>
          <a:prstGeom prst="rect">
            <a:avLst/>
          </a:prstGeom>
        </p:spPr>
        <p:txBody>
          <a:bodyPr anchor="t" rtlCol="false" tIns="0" lIns="0" bIns="0" rIns="0">
            <a:spAutoFit/>
          </a:bodyPr>
          <a:lstStyle/>
          <a:p>
            <a:pPr algn="just">
              <a:lnSpc>
                <a:spcPts val="2299"/>
              </a:lnSpc>
            </a:pPr>
            <a:r>
              <a:rPr lang="en-US" b="true" sz="1999">
                <a:solidFill>
                  <a:srgbClr val="000000"/>
                </a:solidFill>
                <a:latin typeface="Open Sauce Bold"/>
                <a:ea typeface="Open Sauce Bold"/>
                <a:cs typeface="Open Sauce Bold"/>
                <a:sym typeface="Open Sauce Bold"/>
              </a:rPr>
              <a:t>ALTERNATIVA (B) – “TRINTA DIAS APÓS A DATA DA SUA PUBLICAÇÃO”</a:t>
            </a:r>
          </a:p>
          <a:p>
            <a:pPr algn="just">
              <a:lnSpc>
                <a:spcPts val="2299"/>
              </a:lnSpc>
            </a:pPr>
            <a:r>
              <a:rPr lang="en-US" sz="1999">
                <a:solidFill>
                  <a:srgbClr val="000000"/>
                </a:solidFill>
                <a:latin typeface="Open Sauce"/>
                <a:ea typeface="Open Sauce"/>
                <a:cs typeface="Open Sauce"/>
                <a:sym typeface="Open Sauce"/>
              </a:rPr>
              <a:t>ESSA É A </a:t>
            </a:r>
            <a:r>
              <a:rPr lang="en-US" sz="1999">
                <a:solidFill>
                  <a:srgbClr val="000000"/>
                </a:solidFill>
                <a:latin typeface="Open Sauce"/>
                <a:ea typeface="Open Sauce"/>
                <a:cs typeface="Open Sauce"/>
                <a:sym typeface="Open Sauce"/>
              </a:rPr>
              <a:t>REG</a:t>
            </a:r>
            <a:r>
              <a:rPr lang="en-US" sz="1999">
                <a:solidFill>
                  <a:srgbClr val="000000"/>
                </a:solidFill>
                <a:latin typeface="Open Sauce"/>
                <a:ea typeface="Open Sauce"/>
                <a:cs typeface="Open Sauce"/>
                <a:sym typeface="Open Sauce"/>
              </a:rPr>
              <a:t>RA P</a:t>
            </a:r>
            <a:r>
              <a:rPr lang="en-US" sz="1999">
                <a:solidFill>
                  <a:srgbClr val="000000"/>
                </a:solidFill>
                <a:latin typeface="Open Sauce"/>
                <a:ea typeface="Open Sauce"/>
                <a:cs typeface="Open Sauce"/>
                <a:sym typeface="Open Sauce"/>
              </a:rPr>
              <a:t>R</a:t>
            </a:r>
            <a:r>
              <a:rPr lang="en-US" sz="1999">
                <a:solidFill>
                  <a:srgbClr val="000000"/>
                </a:solidFill>
                <a:latin typeface="Open Sauce"/>
                <a:ea typeface="Open Sauce"/>
                <a:cs typeface="Open Sauce"/>
                <a:sym typeface="Open Sauce"/>
              </a:rPr>
              <a:t>E</a:t>
            </a:r>
            <a:r>
              <a:rPr lang="en-US" sz="1999">
                <a:solidFill>
                  <a:srgbClr val="000000"/>
                </a:solidFill>
                <a:latin typeface="Open Sauce"/>
                <a:ea typeface="Open Sauce"/>
                <a:cs typeface="Open Sauce"/>
                <a:sym typeface="Open Sauce"/>
              </a:rPr>
              <a:t>V</a:t>
            </a:r>
            <a:r>
              <a:rPr lang="en-US" sz="1999">
                <a:solidFill>
                  <a:srgbClr val="000000"/>
                </a:solidFill>
                <a:latin typeface="Open Sauce"/>
                <a:ea typeface="Open Sauce"/>
                <a:cs typeface="Open Sauce"/>
                <a:sym typeface="Open Sauce"/>
              </a:rPr>
              <a:t>IS</a:t>
            </a:r>
            <a:r>
              <a:rPr lang="en-US" sz="1999">
                <a:solidFill>
                  <a:srgbClr val="000000"/>
                </a:solidFill>
                <a:latin typeface="Open Sauce"/>
                <a:ea typeface="Open Sauce"/>
                <a:cs typeface="Open Sauce"/>
                <a:sym typeface="Open Sauce"/>
              </a:rPr>
              <a:t>T</a:t>
            </a:r>
            <a:r>
              <a:rPr lang="en-US" sz="1999">
                <a:solidFill>
                  <a:srgbClr val="000000"/>
                </a:solidFill>
                <a:latin typeface="Open Sauce"/>
                <a:ea typeface="Open Sauce"/>
                <a:cs typeface="Open Sauce"/>
                <a:sym typeface="Open Sauce"/>
              </a:rPr>
              <a:t>A </a:t>
            </a:r>
            <a:r>
              <a:rPr lang="en-US" sz="1999">
                <a:solidFill>
                  <a:srgbClr val="000000"/>
                </a:solidFill>
                <a:latin typeface="Open Sauce"/>
                <a:ea typeface="Open Sauce"/>
                <a:cs typeface="Open Sauce"/>
                <a:sym typeface="Open Sauce"/>
              </a:rPr>
              <a:t>P</a:t>
            </a:r>
            <a:r>
              <a:rPr lang="en-US" sz="1999">
                <a:solidFill>
                  <a:srgbClr val="000000"/>
                </a:solidFill>
                <a:latin typeface="Open Sauce"/>
                <a:ea typeface="Open Sauce"/>
                <a:cs typeface="Open Sauce"/>
                <a:sym typeface="Open Sauce"/>
              </a:rPr>
              <a:t>ARA A</a:t>
            </a:r>
            <a:r>
              <a:rPr lang="en-US" sz="1999">
                <a:solidFill>
                  <a:srgbClr val="000000"/>
                </a:solidFill>
                <a:latin typeface="Open Sauce"/>
                <a:ea typeface="Open Sauce"/>
                <a:cs typeface="Open Sauce"/>
                <a:sym typeface="Open Sauce"/>
              </a:rPr>
              <a:t>S</a:t>
            </a:r>
            <a:r>
              <a:rPr lang="en-US" sz="1999">
                <a:solidFill>
                  <a:srgbClr val="000000"/>
                </a:solidFill>
                <a:latin typeface="Open Sauce"/>
                <a:ea typeface="Open Sauce"/>
                <a:cs typeface="Open Sauce"/>
                <a:sym typeface="Open Sauce"/>
              </a:rPr>
              <a:t> </a:t>
            </a:r>
            <a:r>
              <a:rPr lang="en-US" sz="1999">
                <a:solidFill>
                  <a:srgbClr val="000000"/>
                </a:solidFill>
                <a:latin typeface="Open Sauce"/>
                <a:ea typeface="Open Sauce"/>
                <a:cs typeface="Open Sauce"/>
                <a:sym typeface="Open Sauce"/>
              </a:rPr>
              <a:t>DE</a:t>
            </a:r>
            <a:r>
              <a:rPr lang="en-US" sz="1999">
                <a:solidFill>
                  <a:srgbClr val="000000"/>
                </a:solidFill>
                <a:latin typeface="Open Sauce"/>
                <a:ea typeface="Open Sauce"/>
                <a:cs typeface="Open Sauce"/>
                <a:sym typeface="Open Sauce"/>
              </a:rPr>
              <a:t>CIS</a:t>
            </a:r>
            <a:r>
              <a:rPr lang="en-US" sz="1999">
                <a:solidFill>
                  <a:srgbClr val="000000"/>
                </a:solidFill>
                <a:latin typeface="Open Sauce"/>
                <a:ea typeface="Open Sauce"/>
                <a:cs typeface="Open Sauce"/>
                <a:sym typeface="Open Sauce"/>
              </a:rPr>
              <a:t>ÕES</a:t>
            </a:r>
            <a:r>
              <a:rPr lang="en-US" sz="1999">
                <a:solidFill>
                  <a:srgbClr val="000000"/>
                </a:solidFill>
                <a:latin typeface="Open Sauce"/>
                <a:ea typeface="Open Sauce"/>
                <a:cs typeface="Open Sauce"/>
                <a:sym typeface="Open Sauce"/>
              </a:rPr>
              <a:t> DOS </a:t>
            </a:r>
            <a:r>
              <a:rPr lang="en-US" sz="1999">
                <a:solidFill>
                  <a:srgbClr val="000000"/>
                </a:solidFill>
                <a:latin typeface="Open Sauce"/>
                <a:ea typeface="Open Sauce"/>
                <a:cs typeface="Open Sauce"/>
                <a:sym typeface="Open Sauce"/>
              </a:rPr>
              <a:t>ÓRG</a:t>
            </a:r>
            <a:r>
              <a:rPr lang="en-US" sz="1999">
                <a:solidFill>
                  <a:srgbClr val="000000"/>
                </a:solidFill>
                <a:latin typeface="Open Sauce"/>
                <a:ea typeface="Open Sauce"/>
                <a:cs typeface="Open Sauce"/>
                <a:sym typeface="Open Sauce"/>
              </a:rPr>
              <a:t>ÃO</a:t>
            </a:r>
            <a:r>
              <a:rPr lang="en-US" sz="1999">
                <a:solidFill>
                  <a:srgbClr val="000000"/>
                </a:solidFill>
                <a:latin typeface="Open Sauce"/>
                <a:ea typeface="Open Sauce"/>
                <a:cs typeface="Open Sauce"/>
                <a:sym typeface="Open Sauce"/>
              </a:rPr>
              <a:t>S</a:t>
            </a:r>
            <a:r>
              <a:rPr lang="en-US" sz="1999">
                <a:solidFill>
                  <a:srgbClr val="000000"/>
                </a:solidFill>
                <a:latin typeface="Open Sauce"/>
                <a:ea typeface="Open Sauce"/>
                <a:cs typeface="Open Sauce"/>
                <a:sym typeface="Open Sauce"/>
              </a:rPr>
              <a:t> </a:t>
            </a:r>
            <a:r>
              <a:rPr lang="en-US" sz="1999">
                <a:solidFill>
                  <a:srgbClr val="000000"/>
                </a:solidFill>
                <a:latin typeface="Open Sauce"/>
                <a:ea typeface="Open Sauce"/>
                <a:cs typeface="Open Sauce"/>
                <a:sym typeface="Open Sauce"/>
              </a:rPr>
              <a:t>SINGUL</a:t>
            </a:r>
            <a:r>
              <a:rPr lang="en-US" sz="1999">
                <a:solidFill>
                  <a:srgbClr val="000000"/>
                </a:solidFill>
                <a:latin typeface="Open Sauce"/>
                <a:ea typeface="Open Sauce"/>
                <a:cs typeface="Open Sauce"/>
                <a:sym typeface="Open Sauce"/>
              </a:rPr>
              <a:t>A</a:t>
            </a:r>
            <a:r>
              <a:rPr lang="en-US" sz="1999">
                <a:solidFill>
                  <a:srgbClr val="000000"/>
                </a:solidFill>
                <a:latin typeface="Open Sauce"/>
                <a:ea typeface="Open Sauce"/>
                <a:cs typeface="Open Sauce"/>
                <a:sym typeface="Open Sauce"/>
              </a:rPr>
              <a:t>RE</a:t>
            </a:r>
            <a:r>
              <a:rPr lang="en-US" sz="1999">
                <a:solidFill>
                  <a:srgbClr val="000000"/>
                </a:solidFill>
                <a:latin typeface="Open Sauce"/>
                <a:ea typeface="Open Sauce"/>
                <a:cs typeface="Open Sauce"/>
                <a:sym typeface="Open Sauce"/>
              </a:rPr>
              <a:t>S </a:t>
            </a:r>
            <a:r>
              <a:rPr lang="en-US" sz="1999">
                <a:solidFill>
                  <a:srgbClr val="000000"/>
                </a:solidFill>
                <a:latin typeface="Open Sauce"/>
                <a:ea typeface="Open Sauce"/>
                <a:cs typeface="Open Sauce"/>
                <a:sym typeface="Open Sauce"/>
              </a:rPr>
              <a:t>O</a:t>
            </a:r>
            <a:r>
              <a:rPr lang="en-US" sz="1999">
                <a:solidFill>
                  <a:srgbClr val="000000"/>
                </a:solidFill>
                <a:latin typeface="Open Sauce"/>
                <a:ea typeface="Open Sauce"/>
                <a:cs typeface="Open Sauce"/>
                <a:sym typeface="Open Sauce"/>
              </a:rPr>
              <a:t>U CO</a:t>
            </a:r>
            <a:r>
              <a:rPr lang="en-US" sz="1999">
                <a:solidFill>
                  <a:srgbClr val="000000"/>
                </a:solidFill>
                <a:latin typeface="Open Sauce"/>
                <a:ea typeface="Open Sauce"/>
                <a:cs typeface="Open Sauce"/>
                <a:sym typeface="Open Sauce"/>
              </a:rPr>
              <a:t>L</a:t>
            </a:r>
            <a:r>
              <a:rPr lang="en-US" sz="1999">
                <a:solidFill>
                  <a:srgbClr val="000000"/>
                </a:solidFill>
                <a:latin typeface="Open Sauce"/>
                <a:ea typeface="Open Sauce"/>
                <a:cs typeface="Open Sauce"/>
                <a:sym typeface="Open Sauce"/>
              </a:rPr>
              <a:t>E</a:t>
            </a:r>
            <a:r>
              <a:rPr lang="en-US" sz="1999">
                <a:solidFill>
                  <a:srgbClr val="000000"/>
                </a:solidFill>
                <a:latin typeface="Open Sauce"/>
                <a:ea typeface="Open Sauce"/>
                <a:cs typeface="Open Sauce"/>
                <a:sym typeface="Open Sauce"/>
              </a:rPr>
              <a:t>TIV</a:t>
            </a:r>
            <a:r>
              <a:rPr lang="en-US" sz="1999">
                <a:solidFill>
                  <a:srgbClr val="000000"/>
                </a:solidFill>
                <a:latin typeface="Open Sauce"/>
                <a:ea typeface="Open Sauce"/>
                <a:cs typeface="Open Sauce"/>
                <a:sym typeface="Open Sauce"/>
              </a:rPr>
              <a:t>O</a:t>
            </a:r>
            <a:r>
              <a:rPr lang="en-US" sz="1999">
                <a:solidFill>
                  <a:srgbClr val="000000"/>
                </a:solidFill>
                <a:latin typeface="Open Sauce"/>
                <a:ea typeface="Open Sauce"/>
                <a:cs typeface="Open Sauce"/>
                <a:sym typeface="Open Sauce"/>
              </a:rPr>
              <a:t>S</a:t>
            </a:r>
            <a:r>
              <a:rPr lang="en-US" sz="1999">
                <a:solidFill>
                  <a:srgbClr val="000000"/>
                </a:solidFill>
                <a:latin typeface="Open Sauce"/>
                <a:ea typeface="Open Sauce"/>
                <a:cs typeface="Open Sauce"/>
                <a:sym typeface="Open Sauce"/>
              </a:rPr>
              <a:t> DE JURISDIÇÃO ADMINISTRATIVA </a:t>
            </a:r>
            <a:r>
              <a:rPr lang="en-US" sz="1999">
                <a:solidFill>
                  <a:srgbClr val="000000"/>
                </a:solidFill>
                <a:latin typeface="Open Sauce"/>
                <a:ea typeface="Open Sauce"/>
                <a:cs typeface="Open Sauce"/>
                <a:sym typeface="Open Sauce"/>
              </a:rPr>
              <a:t>A</a:t>
            </a:r>
            <a:r>
              <a:rPr lang="en-US" sz="1999">
                <a:solidFill>
                  <a:srgbClr val="000000"/>
                </a:solidFill>
                <a:latin typeface="Open Sauce"/>
                <a:ea typeface="Open Sauce"/>
                <a:cs typeface="Open Sauce"/>
                <a:sym typeface="Open Sauce"/>
              </a:rPr>
              <a:t> </a:t>
            </a:r>
            <a:r>
              <a:rPr lang="en-US" sz="1999">
                <a:solidFill>
                  <a:srgbClr val="000000"/>
                </a:solidFill>
                <a:latin typeface="Open Sauce"/>
                <a:ea typeface="Open Sauce"/>
                <a:cs typeface="Open Sauce"/>
                <a:sym typeface="Open Sauce"/>
              </a:rPr>
              <a:t>QU</a:t>
            </a:r>
            <a:r>
              <a:rPr lang="en-US" sz="1999">
                <a:solidFill>
                  <a:srgbClr val="000000"/>
                </a:solidFill>
                <a:latin typeface="Open Sauce"/>
                <a:ea typeface="Open Sauce"/>
                <a:cs typeface="Open Sauce"/>
                <a:sym typeface="Open Sauce"/>
              </a:rPr>
              <a:t>E</a:t>
            </a:r>
            <a:r>
              <a:rPr lang="en-US" sz="1999">
                <a:solidFill>
                  <a:srgbClr val="000000"/>
                </a:solidFill>
                <a:latin typeface="Open Sauce"/>
                <a:ea typeface="Open Sauce"/>
                <a:cs typeface="Open Sauce"/>
                <a:sym typeface="Open Sauce"/>
              </a:rPr>
              <a:t> A L</a:t>
            </a:r>
            <a:r>
              <a:rPr lang="en-US" sz="1999">
                <a:solidFill>
                  <a:srgbClr val="000000"/>
                </a:solidFill>
                <a:latin typeface="Open Sauce"/>
                <a:ea typeface="Open Sauce"/>
                <a:cs typeface="Open Sauce"/>
                <a:sym typeface="Open Sauce"/>
              </a:rPr>
              <a:t>EI</a:t>
            </a:r>
            <a:r>
              <a:rPr lang="en-US" sz="1999">
                <a:solidFill>
                  <a:srgbClr val="000000"/>
                </a:solidFill>
                <a:latin typeface="Open Sauce"/>
                <a:ea typeface="Open Sauce"/>
                <a:cs typeface="Open Sauce"/>
                <a:sym typeface="Open Sauce"/>
              </a:rPr>
              <a:t> A</a:t>
            </a:r>
            <a:r>
              <a:rPr lang="en-US" sz="1999">
                <a:solidFill>
                  <a:srgbClr val="000000"/>
                </a:solidFill>
                <a:latin typeface="Open Sauce"/>
                <a:ea typeface="Open Sauce"/>
                <a:cs typeface="Open Sauce"/>
                <a:sym typeface="Open Sauce"/>
              </a:rPr>
              <a:t>T</a:t>
            </a:r>
            <a:r>
              <a:rPr lang="en-US" sz="1999">
                <a:solidFill>
                  <a:srgbClr val="000000"/>
                </a:solidFill>
                <a:latin typeface="Open Sauce"/>
                <a:ea typeface="Open Sauce"/>
                <a:cs typeface="Open Sauce"/>
                <a:sym typeface="Open Sauce"/>
              </a:rPr>
              <a:t>RIBUA EFICÁCIA</a:t>
            </a:r>
            <a:r>
              <a:rPr lang="en-US" sz="1999">
                <a:solidFill>
                  <a:srgbClr val="000000"/>
                </a:solidFill>
                <a:latin typeface="Open Sauce"/>
                <a:ea typeface="Open Sauce"/>
                <a:cs typeface="Open Sauce"/>
                <a:sym typeface="Open Sauce"/>
              </a:rPr>
              <a:t> NORMATIV</a:t>
            </a:r>
            <a:r>
              <a:rPr lang="en-US" sz="1999">
                <a:solidFill>
                  <a:srgbClr val="000000"/>
                </a:solidFill>
                <a:latin typeface="Open Sauce"/>
                <a:ea typeface="Open Sauce"/>
                <a:cs typeface="Open Sauce"/>
                <a:sym typeface="Open Sauce"/>
              </a:rPr>
              <a:t>A</a:t>
            </a:r>
            <a:r>
              <a:rPr lang="en-US" sz="1999">
                <a:solidFill>
                  <a:srgbClr val="000000"/>
                </a:solidFill>
                <a:latin typeface="Open Sauce"/>
                <a:ea typeface="Open Sauce"/>
                <a:cs typeface="Open Sauce"/>
                <a:sym typeface="Open Sauce"/>
              </a:rPr>
              <a:t> </a:t>
            </a:r>
            <a:r>
              <a:rPr lang="en-US" sz="1999">
                <a:solidFill>
                  <a:srgbClr val="000000"/>
                </a:solidFill>
                <a:latin typeface="Open Sauce"/>
                <a:ea typeface="Open Sauce"/>
                <a:cs typeface="Open Sauce"/>
                <a:sym typeface="Open Sauce"/>
              </a:rPr>
              <a:t>(A</a:t>
            </a:r>
            <a:r>
              <a:rPr lang="en-US" sz="1999">
                <a:solidFill>
                  <a:srgbClr val="000000"/>
                </a:solidFill>
                <a:latin typeface="Open Sauce"/>
                <a:ea typeface="Open Sauce"/>
                <a:cs typeface="Open Sauce"/>
                <a:sym typeface="Open Sauce"/>
              </a:rPr>
              <a:t>R</a:t>
            </a:r>
            <a:r>
              <a:rPr lang="en-US" sz="1999">
                <a:solidFill>
                  <a:srgbClr val="000000"/>
                </a:solidFill>
                <a:latin typeface="Open Sauce"/>
                <a:ea typeface="Open Sauce"/>
                <a:cs typeface="Open Sauce"/>
                <a:sym typeface="Open Sauce"/>
              </a:rPr>
              <a:t>T.</a:t>
            </a:r>
            <a:r>
              <a:rPr lang="en-US" sz="1999">
                <a:solidFill>
                  <a:srgbClr val="000000"/>
                </a:solidFill>
                <a:latin typeface="Open Sauce"/>
                <a:ea typeface="Open Sauce"/>
                <a:cs typeface="Open Sauce"/>
                <a:sym typeface="Open Sauce"/>
              </a:rPr>
              <a:t> </a:t>
            </a:r>
            <a:r>
              <a:rPr lang="en-US" sz="1999">
                <a:solidFill>
                  <a:srgbClr val="000000"/>
                </a:solidFill>
                <a:latin typeface="Open Sauce"/>
                <a:ea typeface="Open Sauce"/>
                <a:cs typeface="Open Sauce"/>
                <a:sym typeface="Open Sauce"/>
              </a:rPr>
              <a:t>103,</a:t>
            </a:r>
            <a:r>
              <a:rPr lang="en-US" sz="1999">
                <a:solidFill>
                  <a:srgbClr val="000000"/>
                </a:solidFill>
                <a:latin typeface="Open Sauce"/>
                <a:ea typeface="Open Sauce"/>
                <a:cs typeface="Open Sauce"/>
                <a:sym typeface="Open Sauce"/>
              </a:rPr>
              <a:t> INCISO II DO </a:t>
            </a:r>
            <a:r>
              <a:rPr lang="en-US" sz="1999">
                <a:solidFill>
                  <a:srgbClr val="000000"/>
                </a:solidFill>
                <a:latin typeface="Open Sauce"/>
                <a:ea typeface="Open Sauce"/>
                <a:cs typeface="Open Sauce"/>
                <a:sym typeface="Open Sauce"/>
              </a:rPr>
              <a:t>CTN). PORTANTO, </a:t>
            </a:r>
            <a:r>
              <a:rPr lang="en-US" sz="1999">
                <a:solidFill>
                  <a:srgbClr val="000000"/>
                </a:solidFill>
                <a:latin typeface="Open Sauce"/>
                <a:ea typeface="Open Sauce"/>
                <a:cs typeface="Open Sauce"/>
                <a:sym typeface="Open Sauce"/>
              </a:rPr>
              <a:t>ES</a:t>
            </a:r>
            <a:r>
              <a:rPr lang="en-US" sz="1999">
                <a:solidFill>
                  <a:srgbClr val="000000"/>
                </a:solidFill>
                <a:latin typeface="Open Sauce"/>
                <a:ea typeface="Open Sauce"/>
                <a:cs typeface="Open Sauce"/>
                <a:sym typeface="Open Sauce"/>
              </a:rPr>
              <a:t>TA É</a:t>
            </a:r>
            <a:r>
              <a:rPr lang="en-US" sz="1999">
                <a:solidFill>
                  <a:srgbClr val="000000"/>
                </a:solidFill>
                <a:latin typeface="Open Sauce"/>
                <a:ea typeface="Open Sauce"/>
                <a:cs typeface="Open Sauce"/>
                <a:sym typeface="Open Sauce"/>
              </a:rPr>
              <a:t> A</a:t>
            </a:r>
            <a:r>
              <a:rPr lang="en-US" sz="1999">
                <a:solidFill>
                  <a:srgbClr val="000000"/>
                </a:solidFill>
                <a:latin typeface="Open Sauce"/>
                <a:ea typeface="Open Sauce"/>
                <a:cs typeface="Open Sauce"/>
                <a:sym typeface="Open Sauce"/>
              </a:rPr>
              <a:t> ALTE</a:t>
            </a:r>
            <a:r>
              <a:rPr lang="en-US" sz="1999">
                <a:solidFill>
                  <a:srgbClr val="000000"/>
                </a:solidFill>
                <a:latin typeface="Open Sauce"/>
                <a:ea typeface="Open Sauce"/>
                <a:cs typeface="Open Sauce"/>
                <a:sym typeface="Open Sauce"/>
              </a:rPr>
              <a:t>R</a:t>
            </a:r>
            <a:r>
              <a:rPr lang="en-US" sz="1999">
                <a:solidFill>
                  <a:srgbClr val="000000"/>
                </a:solidFill>
                <a:latin typeface="Open Sauce"/>
                <a:ea typeface="Open Sauce"/>
                <a:cs typeface="Open Sauce"/>
                <a:sym typeface="Open Sauce"/>
              </a:rPr>
              <a:t>NA</a:t>
            </a:r>
            <a:r>
              <a:rPr lang="en-US" sz="1999">
                <a:solidFill>
                  <a:srgbClr val="000000"/>
                </a:solidFill>
                <a:latin typeface="Open Sauce"/>
                <a:ea typeface="Open Sauce"/>
                <a:cs typeface="Open Sauce"/>
                <a:sym typeface="Open Sauce"/>
              </a:rPr>
              <a:t>TI</a:t>
            </a:r>
            <a:r>
              <a:rPr lang="en-US" sz="1999">
                <a:solidFill>
                  <a:srgbClr val="000000"/>
                </a:solidFill>
                <a:latin typeface="Open Sauce"/>
                <a:ea typeface="Open Sauce"/>
                <a:cs typeface="Open Sauce"/>
                <a:sym typeface="Open Sauce"/>
              </a:rPr>
              <a:t>VA C</a:t>
            </a:r>
            <a:r>
              <a:rPr lang="en-US" sz="1999">
                <a:solidFill>
                  <a:srgbClr val="000000"/>
                </a:solidFill>
                <a:latin typeface="Open Sauce"/>
                <a:ea typeface="Open Sauce"/>
                <a:cs typeface="Open Sauce"/>
                <a:sym typeface="Open Sauce"/>
              </a:rPr>
              <a:t>O</a:t>
            </a:r>
            <a:r>
              <a:rPr lang="en-US" sz="1999">
                <a:solidFill>
                  <a:srgbClr val="000000"/>
                </a:solidFill>
                <a:latin typeface="Open Sauce"/>
                <a:ea typeface="Open Sauce"/>
                <a:cs typeface="Open Sauce"/>
                <a:sym typeface="Open Sauce"/>
              </a:rPr>
              <a:t>RRETA</a:t>
            </a:r>
            <a:r>
              <a:rPr lang="en-US" sz="1999">
                <a:solidFill>
                  <a:srgbClr val="000000"/>
                </a:solidFill>
                <a:latin typeface="Open Sauce"/>
                <a:ea typeface="Open Sauce"/>
                <a:cs typeface="Open Sauce"/>
                <a:sym typeface="Open Sauce"/>
              </a:rPr>
              <a:t>.</a:t>
            </a:r>
          </a:p>
        </p:txBody>
      </p:sp>
      <p:sp>
        <p:nvSpPr>
          <p:cNvPr name="TextBox 7" id="7"/>
          <p:cNvSpPr txBox="true"/>
          <p:nvPr/>
        </p:nvSpPr>
        <p:spPr>
          <a:xfrm rot="0">
            <a:off x="438665" y="4714875"/>
            <a:ext cx="17410670" cy="574675"/>
          </a:xfrm>
          <a:prstGeom prst="rect">
            <a:avLst/>
          </a:prstGeom>
        </p:spPr>
        <p:txBody>
          <a:bodyPr anchor="t" rtlCol="false" tIns="0" lIns="0" bIns="0" rIns="0">
            <a:spAutoFit/>
          </a:bodyPr>
          <a:lstStyle/>
          <a:p>
            <a:pPr algn="just">
              <a:lnSpc>
                <a:spcPts val="2299"/>
              </a:lnSpc>
            </a:pPr>
            <a:r>
              <a:rPr lang="en-US" b="true" sz="1999">
                <a:solidFill>
                  <a:srgbClr val="EC1D24"/>
                </a:solidFill>
                <a:latin typeface="Open Sauce Bold"/>
                <a:ea typeface="Open Sauce Bold"/>
                <a:cs typeface="Open Sauce Bold"/>
                <a:sym typeface="Open Sauce Bold"/>
              </a:rPr>
              <a:t>ALTERNATIVA (C) – “NOVENTA DIAS APÓS A DATA DA SUA PUBLICAÇÃO”</a:t>
            </a:r>
          </a:p>
          <a:p>
            <a:pPr algn="just">
              <a:lnSpc>
                <a:spcPts val="2299"/>
              </a:lnSpc>
            </a:pPr>
            <a:r>
              <a:rPr lang="en-US" sz="1999">
                <a:solidFill>
                  <a:srgbClr val="000000"/>
                </a:solidFill>
                <a:latin typeface="Open Sauce"/>
                <a:ea typeface="Open Sauce"/>
                <a:cs typeface="Open Sauce"/>
                <a:sym typeface="Open Sauce"/>
              </a:rPr>
              <a:t>O CTN NÃO PREVÊ PRAZO DE 90 DIAS PARA A ENTRADA EM VIGOR DOS EFEITOS NORMATIVOS DE DECISÕES ADMINISTRATIVAS.</a:t>
            </a:r>
          </a:p>
        </p:txBody>
      </p:sp>
      <p:sp>
        <p:nvSpPr>
          <p:cNvPr name="TextBox 8" id="8"/>
          <p:cNvSpPr txBox="true"/>
          <p:nvPr/>
        </p:nvSpPr>
        <p:spPr>
          <a:xfrm rot="0">
            <a:off x="438665" y="5744217"/>
            <a:ext cx="17410670" cy="860425"/>
          </a:xfrm>
          <a:prstGeom prst="rect">
            <a:avLst/>
          </a:prstGeom>
        </p:spPr>
        <p:txBody>
          <a:bodyPr anchor="t" rtlCol="false" tIns="0" lIns="0" bIns="0" rIns="0">
            <a:spAutoFit/>
          </a:bodyPr>
          <a:lstStyle/>
          <a:p>
            <a:pPr algn="just">
              <a:lnSpc>
                <a:spcPts val="2299"/>
              </a:lnSpc>
            </a:pPr>
            <a:r>
              <a:rPr lang="en-US" b="true" sz="1999">
                <a:solidFill>
                  <a:srgbClr val="EC1D24"/>
                </a:solidFill>
                <a:latin typeface="Open Sauce Bold"/>
                <a:ea typeface="Open Sauce Bold"/>
                <a:cs typeface="Open Sauce Bold"/>
                <a:sym typeface="Open Sauce Bold"/>
              </a:rPr>
              <a:t>ALTERNATIVA (D) – “NO EXERCÍCIO FINANCEIRO SEGUINTE À DATA DA SUA PUBLICAÇÃO”</a:t>
            </a:r>
          </a:p>
          <a:p>
            <a:pPr algn="just">
              <a:lnSpc>
                <a:spcPts val="2299"/>
              </a:lnSpc>
            </a:pPr>
            <a:r>
              <a:rPr lang="en-US" b="true" sz="1999">
                <a:solidFill>
                  <a:srgbClr val="000000"/>
                </a:solidFill>
                <a:latin typeface="Open Sauce Bold"/>
                <a:ea typeface="Open Sauce Bold"/>
                <a:cs typeface="Open Sauce Bold"/>
                <a:sym typeface="Open Sauce Bold"/>
              </a:rPr>
              <a:t>ESSE PRAZO É APLICÁVEL AOS DISPOSITIVOS DE LEI RELATIVOS A IMPOSTOS SOBRE O PATRIMÔNIO OU A RENDA (ART. 104 DO CTN), E NÃO A DECISÕES ADMINISTRATIVAS COM EFICÁCIA NORMATIVA.</a:t>
            </a:r>
          </a:p>
        </p:txBody>
      </p:sp>
      <p:sp>
        <p:nvSpPr>
          <p:cNvPr name="TextBox 9" id="9"/>
          <p:cNvSpPr txBox="true"/>
          <p:nvPr/>
        </p:nvSpPr>
        <p:spPr>
          <a:xfrm rot="0">
            <a:off x="7933327" y="1057275"/>
            <a:ext cx="2421345" cy="365280"/>
          </a:xfrm>
          <a:prstGeom prst="rect">
            <a:avLst/>
          </a:prstGeom>
        </p:spPr>
        <p:txBody>
          <a:bodyPr anchor="t" rtlCol="false" tIns="0" lIns="0" bIns="0" rIns="0">
            <a:spAutoFit/>
          </a:bodyPr>
          <a:lstStyle/>
          <a:p>
            <a:pPr algn="ctr">
              <a:lnSpc>
                <a:spcPts val="2801"/>
              </a:lnSpc>
              <a:spcBef>
                <a:spcPct val="0"/>
              </a:spcBef>
            </a:pPr>
            <a:r>
              <a:rPr lang="en-US" sz="2334" spc="-46">
                <a:solidFill>
                  <a:srgbClr val="000000"/>
                </a:solidFill>
                <a:latin typeface="Antonio"/>
                <a:ea typeface="Antonio"/>
                <a:cs typeface="Antonio"/>
                <a:sym typeface="Antonio"/>
              </a:rPr>
              <a:t>PROVA TIPO 01 - BRANCA</a:t>
            </a:r>
          </a:p>
        </p:txBody>
      </p:sp>
    </p:spTree>
  </p:cSld>
  <p:clrMapOvr>
    <a:masterClrMapping/>
  </p:clrMapOvr>
</p:sld>
</file>

<file path=ppt/slides/slide3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3188304" y="-1513365"/>
            <a:ext cx="13313729" cy="13313729"/>
            <a:chOff x="0" y="0"/>
            <a:chExt cx="6350000" cy="6350000"/>
          </a:xfrm>
        </p:grpSpPr>
        <p:sp>
          <p:nvSpPr>
            <p:cNvPr name="Freeform 3" id="3"/>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2C3957"/>
            </a:solidFill>
          </p:spPr>
        </p:sp>
      </p:grpSp>
      <p:grpSp>
        <p:nvGrpSpPr>
          <p:cNvPr name="Group 4" id="4"/>
          <p:cNvGrpSpPr/>
          <p:nvPr/>
        </p:nvGrpSpPr>
        <p:grpSpPr>
          <a:xfrm rot="-3270436">
            <a:off x="9315878" y="102642"/>
            <a:ext cx="12098771" cy="6654453"/>
            <a:chOff x="0" y="0"/>
            <a:chExt cx="4060919" cy="2233549"/>
          </a:xfrm>
        </p:grpSpPr>
        <p:sp>
          <p:nvSpPr>
            <p:cNvPr name="Freeform 5" id="5"/>
            <p:cNvSpPr/>
            <p:nvPr/>
          </p:nvSpPr>
          <p:spPr>
            <a:xfrm flipH="false" flipV="false" rot="0">
              <a:off x="19050" y="19050"/>
              <a:ext cx="4022947" cy="2195449"/>
            </a:xfrm>
            <a:custGeom>
              <a:avLst/>
              <a:gdLst/>
              <a:ahLst/>
              <a:cxnLst/>
              <a:rect r="r" b="b" t="t" l="l"/>
              <a:pathLst>
                <a:path h="2195449" w="4022947">
                  <a:moveTo>
                    <a:pt x="2925031" y="2195449"/>
                  </a:moveTo>
                  <a:lnTo>
                    <a:pt x="1097788" y="2195449"/>
                  </a:lnTo>
                  <a:cubicBezTo>
                    <a:pt x="491490" y="2195449"/>
                    <a:pt x="0" y="1703959"/>
                    <a:pt x="0" y="1097661"/>
                  </a:cubicBezTo>
                  <a:cubicBezTo>
                    <a:pt x="0" y="491490"/>
                    <a:pt x="491490" y="0"/>
                    <a:pt x="1097788" y="0"/>
                  </a:cubicBezTo>
                  <a:lnTo>
                    <a:pt x="2925158" y="0"/>
                  </a:lnTo>
                  <a:cubicBezTo>
                    <a:pt x="3531457" y="0"/>
                    <a:pt x="4022947" y="491490"/>
                    <a:pt x="4022947" y="1097788"/>
                  </a:cubicBezTo>
                  <a:cubicBezTo>
                    <a:pt x="4022820" y="1703959"/>
                    <a:pt x="3531329" y="2195449"/>
                    <a:pt x="2925031" y="2195449"/>
                  </a:cubicBezTo>
                  <a:close/>
                </a:path>
              </a:pathLst>
            </a:custGeom>
            <a:solidFill>
              <a:srgbClr val="FDD234"/>
            </a:solidFill>
          </p:spPr>
        </p:sp>
        <p:sp>
          <p:nvSpPr>
            <p:cNvPr name="Freeform 6" id="6"/>
            <p:cNvSpPr/>
            <p:nvPr/>
          </p:nvSpPr>
          <p:spPr>
            <a:xfrm flipH="false" flipV="false" rot="0">
              <a:off x="0" y="0"/>
              <a:ext cx="4060920" cy="2233549"/>
            </a:xfrm>
            <a:custGeom>
              <a:avLst/>
              <a:gdLst/>
              <a:ahLst/>
              <a:cxnLst/>
              <a:rect r="r" b="b" t="t" l="l"/>
              <a:pathLst>
                <a:path h="2233549" w="4060920">
                  <a:moveTo>
                    <a:pt x="2944081" y="2233549"/>
                  </a:moveTo>
                  <a:lnTo>
                    <a:pt x="1116838" y="2233549"/>
                  </a:lnTo>
                  <a:cubicBezTo>
                    <a:pt x="501015" y="2233549"/>
                    <a:pt x="0" y="1732534"/>
                    <a:pt x="0" y="1116838"/>
                  </a:cubicBezTo>
                  <a:cubicBezTo>
                    <a:pt x="0" y="501015"/>
                    <a:pt x="501015" y="0"/>
                    <a:pt x="1116838" y="0"/>
                  </a:cubicBezTo>
                  <a:lnTo>
                    <a:pt x="2944208" y="0"/>
                  </a:lnTo>
                  <a:cubicBezTo>
                    <a:pt x="3559904" y="0"/>
                    <a:pt x="4060920" y="501015"/>
                    <a:pt x="4060920" y="1116838"/>
                  </a:cubicBezTo>
                  <a:cubicBezTo>
                    <a:pt x="4060920" y="1732534"/>
                    <a:pt x="3559904" y="2233549"/>
                    <a:pt x="2944081" y="2233549"/>
                  </a:cubicBezTo>
                  <a:close/>
                  <a:moveTo>
                    <a:pt x="1116838" y="38100"/>
                  </a:moveTo>
                  <a:cubicBezTo>
                    <a:pt x="521970" y="38100"/>
                    <a:pt x="38100" y="521970"/>
                    <a:pt x="38100" y="1116838"/>
                  </a:cubicBezTo>
                  <a:cubicBezTo>
                    <a:pt x="38100" y="1711579"/>
                    <a:pt x="521970" y="2195576"/>
                    <a:pt x="1116838" y="2195576"/>
                  </a:cubicBezTo>
                  <a:lnTo>
                    <a:pt x="2944208" y="2195576"/>
                  </a:lnTo>
                  <a:cubicBezTo>
                    <a:pt x="3538950" y="2195576"/>
                    <a:pt x="4022947" y="1711706"/>
                    <a:pt x="4022947" y="1116838"/>
                  </a:cubicBezTo>
                  <a:cubicBezTo>
                    <a:pt x="4022820" y="521970"/>
                    <a:pt x="3538949" y="38100"/>
                    <a:pt x="2944081" y="38100"/>
                  </a:cubicBezTo>
                  <a:lnTo>
                    <a:pt x="1116838" y="38100"/>
                  </a:lnTo>
                  <a:close/>
                </a:path>
              </a:pathLst>
            </a:custGeom>
            <a:solidFill>
              <a:srgbClr val="F1EEEE"/>
            </a:solidFill>
          </p:spPr>
        </p:sp>
      </p:grpSp>
      <p:grpSp>
        <p:nvGrpSpPr>
          <p:cNvPr name="Group 7" id="7"/>
          <p:cNvGrpSpPr/>
          <p:nvPr/>
        </p:nvGrpSpPr>
        <p:grpSpPr>
          <a:xfrm rot="0">
            <a:off x="11264898" y="2700362"/>
            <a:ext cx="5246391" cy="5246370"/>
            <a:chOff x="0" y="0"/>
            <a:chExt cx="6350000" cy="6349975"/>
          </a:xfrm>
        </p:grpSpPr>
        <p:sp>
          <p:nvSpPr>
            <p:cNvPr name="Freeform 8" id="8"/>
            <p:cNvSpPr/>
            <p:nvPr/>
          </p:nvSpPr>
          <p:spPr>
            <a:xfrm flipH="false" flipV="false" rot="0">
              <a:off x="0" y="0"/>
              <a:ext cx="6350000" cy="6349975"/>
            </a:xfrm>
            <a:custGeom>
              <a:avLst/>
              <a:gdLst/>
              <a:ahLst/>
              <a:cxnLst/>
              <a:rect r="r" b="b" t="t" l="l"/>
              <a:pathLst>
                <a:path h="6349975" w="6350000">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solidFill>
              <a:srgbClr val="000000">
                <a:alpha val="0"/>
              </a:srgbClr>
            </a:solidFill>
            <a:ln w="12700">
              <a:solidFill>
                <a:srgbClr val="000000"/>
              </a:solidFill>
            </a:ln>
          </p:spPr>
        </p:sp>
      </p:grpSp>
      <p:sp>
        <p:nvSpPr>
          <p:cNvPr name="TextBox 9" id="9"/>
          <p:cNvSpPr txBox="true"/>
          <p:nvPr/>
        </p:nvSpPr>
        <p:spPr>
          <a:xfrm rot="0">
            <a:off x="1028700" y="4577019"/>
            <a:ext cx="9005644" cy="2742542"/>
          </a:xfrm>
          <a:prstGeom prst="rect">
            <a:avLst/>
          </a:prstGeom>
        </p:spPr>
        <p:txBody>
          <a:bodyPr anchor="t" rtlCol="false" tIns="0" lIns="0" bIns="0" rIns="0">
            <a:spAutoFit/>
          </a:bodyPr>
          <a:lstStyle/>
          <a:p>
            <a:pPr algn="l">
              <a:lnSpc>
                <a:spcPts val="21170"/>
              </a:lnSpc>
            </a:pPr>
            <a:r>
              <a:rPr lang="en-US" b="true" sz="19245" spc="-866">
                <a:solidFill>
                  <a:srgbClr val="000000"/>
                </a:solidFill>
                <a:latin typeface="Antonio Bold"/>
                <a:ea typeface="Antonio Bold"/>
                <a:cs typeface="Antonio Bold"/>
                <a:sym typeface="Antonio Bold"/>
              </a:rPr>
              <a:t>OBRIGADO!</a:t>
            </a:r>
          </a:p>
        </p:txBody>
      </p:sp>
      <p:grpSp>
        <p:nvGrpSpPr>
          <p:cNvPr name="Group 10" id="10"/>
          <p:cNvGrpSpPr/>
          <p:nvPr/>
        </p:nvGrpSpPr>
        <p:grpSpPr>
          <a:xfrm rot="0">
            <a:off x="11264898" y="2700362"/>
            <a:ext cx="5246391" cy="5246370"/>
            <a:chOff x="0" y="0"/>
            <a:chExt cx="6350000" cy="6349975"/>
          </a:xfrm>
        </p:grpSpPr>
        <p:sp>
          <p:nvSpPr>
            <p:cNvPr name="Freeform 11" id="11"/>
            <p:cNvSpPr/>
            <p:nvPr/>
          </p:nvSpPr>
          <p:spPr>
            <a:xfrm flipH="false" flipV="false" rot="0">
              <a:off x="0" y="0"/>
              <a:ext cx="6350000" cy="6349975"/>
            </a:xfrm>
            <a:custGeom>
              <a:avLst/>
              <a:gdLst/>
              <a:ahLst/>
              <a:cxnLst/>
              <a:rect r="r" b="b" t="t" l="l"/>
              <a:pathLst>
                <a:path h="6349975" w="6350000">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2"/>
              <a:stretch>
                <a:fillRect l="-26045" t="0" r="-26045" b="0"/>
              </a:stretch>
            </a:blipFill>
          </p:spPr>
        </p:sp>
      </p:grpSp>
      <p:sp>
        <p:nvSpPr>
          <p:cNvPr name="Freeform 12" id="12"/>
          <p:cNvSpPr/>
          <p:nvPr/>
        </p:nvSpPr>
        <p:spPr>
          <a:xfrm flipH="false" flipV="false" rot="0">
            <a:off x="110710" y="142875"/>
            <a:ext cx="1328738" cy="885825"/>
          </a:xfrm>
          <a:custGeom>
            <a:avLst/>
            <a:gdLst/>
            <a:ahLst/>
            <a:cxnLst/>
            <a:rect r="r" b="b" t="t" l="l"/>
            <a:pathLst>
              <a:path h="885825" w="1328738">
                <a:moveTo>
                  <a:pt x="0" y="0"/>
                </a:moveTo>
                <a:lnTo>
                  <a:pt x="1328737" y="0"/>
                </a:lnTo>
                <a:lnTo>
                  <a:pt x="1328737" y="885825"/>
                </a:lnTo>
                <a:lnTo>
                  <a:pt x="0" y="885825"/>
                </a:lnTo>
                <a:lnTo>
                  <a:pt x="0" y="0"/>
                </a:lnTo>
                <a:close/>
              </a:path>
            </a:pathLst>
          </a:custGeom>
          <a:blipFill>
            <a:blip r:embed="rId3"/>
            <a:stretch>
              <a:fillRect l="0" t="0" r="0" b="0"/>
            </a:stretch>
          </a:blipFill>
        </p:spPr>
      </p:sp>
      <p:sp>
        <p:nvSpPr>
          <p:cNvPr name="Freeform 13" id="13"/>
          <p:cNvSpPr/>
          <p:nvPr/>
        </p:nvSpPr>
        <p:spPr>
          <a:xfrm flipH="false" flipV="false" rot="0">
            <a:off x="1439447" y="0"/>
            <a:ext cx="980011" cy="1285886"/>
          </a:xfrm>
          <a:custGeom>
            <a:avLst/>
            <a:gdLst/>
            <a:ahLst/>
            <a:cxnLst/>
            <a:rect r="r" b="b" t="t" l="l"/>
            <a:pathLst>
              <a:path h="1285886" w="980011">
                <a:moveTo>
                  <a:pt x="0" y="0"/>
                </a:moveTo>
                <a:lnTo>
                  <a:pt x="980011" y="0"/>
                </a:lnTo>
                <a:lnTo>
                  <a:pt x="980011" y="1285886"/>
                </a:lnTo>
                <a:lnTo>
                  <a:pt x="0" y="1285886"/>
                </a:lnTo>
                <a:lnTo>
                  <a:pt x="0" y="0"/>
                </a:lnTo>
                <a:close/>
              </a:path>
            </a:pathLst>
          </a:custGeom>
          <a:blipFill>
            <a:blip r:embed="rId4"/>
            <a:stretch>
              <a:fillRect l="-15605" t="0" r="-15605" b="0"/>
            </a:stretch>
          </a:blipFill>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438665" y="1205279"/>
            <a:ext cx="17410670" cy="2515235"/>
          </a:xfrm>
          <a:prstGeom prst="rect">
            <a:avLst/>
          </a:prstGeom>
        </p:spPr>
        <p:txBody>
          <a:bodyPr anchor="t" rtlCol="false" tIns="0" lIns="0" bIns="0" rIns="0">
            <a:spAutoFit/>
          </a:bodyPr>
          <a:lstStyle/>
          <a:p>
            <a:pPr algn="just">
              <a:lnSpc>
                <a:spcPts val="2860"/>
              </a:lnSpc>
            </a:pPr>
            <a:r>
              <a:rPr lang="en-US" sz="2200">
                <a:solidFill>
                  <a:srgbClr val="000000"/>
                </a:solidFill>
                <a:latin typeface="Open Sauce"/>
                <a:ea typeface="Open Sauce"/>
                <a:cs typeface="Open Sauce"/>
                <a:sym typeface="Open Sauce"/>
              </a:rPr>
              <a:t>A) O e-Social tem por finalidade garantir os direitos previdenciários, trabalhistas e sociais dos empregados domésticos. </a:t>
            </a:r>
            <a:r>
              <a:rPr lang="en-US" sz="2200">
                <a:solidFill>
                  <a:srgbClr val="EC1D24"/>
                </a:solidFill>
                <a:latin typeface="Open Sauce"/>
                <a:ea typeface="Open Sauce"/>
                <a:cs typeface="Open Sauce"/>
                <a:sym typeface="Open Sauce"/>
              </a:rPr>
              <a:t>(ERRADO) ​O e-Social não tem como única finalidade garantir direitos dos empregados domésticos, mas sim unificar e simplificar o envio de obrigações trabalhistas, previdenciárias e fiscais dos empregadores</a:t>
            </a:r>
            <a:r>
              <a:rPr lang="en-US" sz="2200">
                <a:solidFill>
                  <a:srgbClr val="000000"/>
                </a:solidFill>
                <a:latin typeface="Open Sauce"/>
                <a:ea typeface="Open Sauce"/>
                <a:cs typeface="Open Sauce"/>
                <a:sym typeface="Open Sauce"/>
              </a:rPr>
              <a:t>.</a:t>
            </a:r>
          </a:p>
          <a:p>
            <a:pPr algn="just">
              <a:lnSpc>
                <a:spcPts val="2860"/>
              </a:lnSpc>
            </a:pPr>
          </a:p>
          <a:p>
            <a:pPr algn="just">
              <a:lnSpc>
                <a:spcPts val="2860"/>
              </a:lnSpc>
            </a:pPr>
            <a:r>
              <a:rPr lang="en-US" sz="2200">
                <a:solidFill>
                  <a:srgbClr val="000000"/>
                </a:solidFill>
                <a:latin typeface="Open Sauce"/>
                <a:ea typeface="Open Sauce"/>
                <a:cs typeface="Open Sauce"/>
                <a:sym typeface="Open Sauce"/>
              </a:rPr>
              <a:t>​</a:t>
            </a:r>
          </a:p>
          <a:p>
            <a:pPr algn="just">
              <a:lnSpc>
                <a:spcPts val="2860"/>
              </a:lnSpc>
            </a:pPr>
          </a:p>
        </p:txBody>
      </p:sp>
      <p:sp>
        <p:nvSpPr>
          <p:cNvPr name="Freeform 3" id="3"/>
          <p:cNvSpPr/>
          <p:nvPr/>
        </p:nvSpPr>
        <p:spPr>
          <a:xfrm flipH="false" flipV="false" rot="0">
            <a:off x="1795023" y="8973918"/>
            <a:ext cx="1214731" cy="1214731"/>
          </a:xfrm>
          <a:custGeom>
            <a:avLst/>
            <a:gdLst/>
            <a:ahLst/>
            <a:cxnLst/>
            <a:rect r="r" b="b" t="t" l="l"/>
            <a:pathLst>
              <a:path h="1214731" w="1214731">
                <a:moveTo>
                  <a:pt x="0" y="0"/>
                </a:moveTo>
                <a:lnTo>
                  <a:pt x="1214731" y="0"/>
                </a:lnTo>
                <a:lnTo>
                  <a:pt x="1214731" y="1214731"/>
                </a:lnTo>
                <a:lnTo>
                  <a:pt x="0" y="1214731"/>
                </a:lnTo>
                <a:lnTo>
                  <a:pt x="0" y="0"/>
                </a:lnTo>
                <a:close/>
              </a:path>
            </a:pathLst>
          </a:custGeom>
          <a:blipFill>
            <a:blip r:embed="rId2"/>
            <a:stretch>
              <a:fillRect l="0" t="0" r="0" b="0"/>
            </a:stretch>
          </a:blipFill>
        </p:spPr>
      </p:sp>
      <p:sp>
        <p:nvSpPr>
          <p:cNvPr name="Freeform 4" id="4"/>
          <p:cNvSpPr/>
          <p:nvPr/>
        </p:nvSpPr>
        <p:spPr>
          <a:xfrm flipH="false" flipV="false" rot="0">
            <a:off x="110710" y="9065773"/>
            <a:ext cx="1684313" cy="1122876"/>
          </a:xfrm>
          <a:custGeom>
            <a:avLst/>
            <a:gdLst/>
            <a:ahLst/>
            <a:cxnLst/>
            <a:rect r="r" b="b" t="t" l="l"/>
            <a:pathLst>
              <a:path h="1122876" w="1684313">
                <a:moveTo>
                  <a:pt x="0" y="0"/>
                </a:moveTo>
                <a:lnTo>
                  <a:pt x="1684313" y="0"/>
                </a:lnTo>
                <a:lnTo>
                  <a:pt x="1684313" y="1122876"/>
                </a:lnTo>
                <a:lnTo>
                  <a:pt x="0" y="1122876"/>
                </a:lnTo>
                <a:lnTo>
                  <a:pt x="0" y="0"/>
                </a:lnTo>
                <a:close/>
              </a:path>
            </a:pathLst>
          </a:custGeom>
          <a:blipFill>
            <a:blip r:embed="rId3"/>
            <a:stretch>
              <a:fillRect l="0" t="0" r="0" b="0"/>
            </a:stretch>
          </a:blipFill>
        </p:spPr>
      </p:sp>
      <p:sp>
        <p:nvSpPr>
          <p:cNvPr name="TextBox 5" id="5"/>
          <p:cNvSpPr txBox="true"/>
          <p:nvPr/>
        </p:nvSpPr>
        <p:spPr>
          <a:xfrm rot="0">
            <a:off x="5252313" y="257175"/>
            <a:ext cx="7783374" cy="771525"/>
          </a:xfrm>
          <a:prstGeom prst="rect">
            <a:avLst/>
          </a:prstGeom>
        </p:spPr>
        <p:txBody>
          <a:bodyPr anchor="t" rtlCol="false" tIns="0" lIns="0" bIns="0" rIns="0">
            <a:spAutoFit/>
          </a:bodyPr>
          <a:lstStyle/>
          <a:p>
            <a:pPr algn="ctr" marL="0" indent="0" lvl="0">
              <a:lnSpc>
                <a:spcPts val="6000"/>
              </a:lnSpc>
            </a:pPr>
            <a:r>
              <a:rPr lang="en-US" b="true" sz="5000" spc="-100">
                <a:solidFill>
                  <a:srgbClr val="000000"/>
                </a:solidFill>
                <a:latin typeface="Antonio Bold"/>
                <a:ea typeface="Antonio Bold"/>
                <a:cs typeface="Antonio Bold"/>
                <a:sym typeface="Antonio Bold"/>
              </a:rPr>
              <a:t>ENADE 2018</a:t>
            </a:r>
          </a:p>
        </p:txBody>
      </p:sp>
      <p:sp>
        <p:nvSpPr>
          <p:cNvPr name="TextBox 6" id="6"/>
          <p:cNvSpPr txBox="true"/>
          <p:nvPr/>
        </p:nvSpPr>
        <p:spPr>
          <a:xfrm rot="0">
            <a:off x="438665" y="2628265"/>
            <a:ext cx="17410670" cy="2515235"/>
          </a:xfrm>
          <a:prstGeom prst="rect">
            <a:avLst/>
          </a:prstGeom>
        </p:spPr>
        <p:txBody>
          <a:bodyPr anchor="t" rtlCol="false" tIns="0" lIns="0" bIns="0" rIns="0">
            <a:spAutoFit/>
          </a:bodyPr>
          <a:lstStyle/>
          <a:p>
            <a:pPr algn="just">
              <a:lnSpc>
                <a:spcPts val="2860"/>
              </a:lnSpc>
            </a:pPr>
          </a:p>
          <a:p>
            <a:pPr algn="just">
              <a:lnSpc>
                <a:spcPts val="2860"/>
              </a:lnSpc>
            </a:pPr>
            <a:r>
              <a:rPr lang="en-US" sz="2200">
                <a:solidFill>
                  <a:srgbClr val="000000"/>
                </a:solidFill>
                <a:latin typeface="Open Sauce"/>
                <a:ea typeface="Open Sauce"/>
                <a:cs typeface="Open Sauce"/>
                <a:sym typeface="Open Sauce"/>
              </a:rPr>
              <a:t>B</a:t>
            </a:r>
            <a:r>
              <a:rPr lang="en-US" sz="2200">
                <a:solidFill>
                  <a:srgbClr val="000000"/>
                </a:solidFill>
                <a:latin typeface="Open Sauce"/>
                <a:ea typeface="Open Sauce"/>
                <a:cs typeface="Open Sauce"/>
                <a:sym typeface="Open Sauce"/>
              </a:rPr>
              <a:t>) A e-Financeira deve ser transmitida pelas pessoas jurídicas e pessoas físicas qu</a:t>
            </a:r>
            <a:r>
              <a:rPr lang="en-US" sz="2200">
                <a:solidFill>
                  <a:srgbClr val="000000"/>
                </a:solidFill>
                <a:latin typeface="Open Sauce"/>
                <a:ea typeface="Open Sauce"/>
                <a:cs typeface="Open Sauce"/>
                <a:sym typeface="Open Sauce"/>
              </a:rPr>
              <a:t>e </a:t>
            </a:r>
            <a:r>
              <a:rPr lang="en-US" sz="2200">
                <a:solidFill>
                  <a:srgbClr val="000000"/>
                </a:solidFill>
                <a:latin typeface="Open Sauce"/>
                <a:ea typeface="Open Sauce"/>
                <a:cs typeface="Open Sauce"/>
                <a:sym typeface="Open Sauce"/>
              </a:rPr>
              <a:t>est</a:t>
            </a:r>
            <a:r>
              <a:rPr lang="en-US" sz="2200">
                <a:solidFill>
                  <a:srgbClr val="000000"/>
                </a:solidFill>
                <a:latin typeface="Open Sauce"/>
                <a:ea typeface="Open Sauce"/>
                <a:cs typeface="Open Sauce"/>
                <a:sym typeface="Open Sauce"/>
              </a:rPr>
              <a:t>ão </a:t>
            </a:r>
            <a:r>
              <a:rPr lang="en-US" sz="2200">
                <a:solidFill>
                  <a:srgbClr val="000000"/>
                </a:solidFill>
                <a:latin typeface="Open Sauce"/>
                <a:ea typeface="Open Sauce"/>
                <a:cs typeface="Open Sauce"/>
                <a:sym typeface="Open Sauce"/>
              </a:rPr>
              <a:t>au</a:t>
            </a:r>
            <a:r>
              <a:rPr lang="en-US" sz="2200">
                <a:solidFill>
                  <a:srgbClr val="000000"/>
                </a:solidFill>
                <a:latin typeface="Open Sauce"/>
                <a:ea typeface="Open Sauce"/>
                <a:cs typeface="Open Sauce"/>
                <a:sym typeface="Open Sauce"/>
              </a:rPr>
              <a:t>to</a:t>
            </a:r>
            <a:r>
              <a:rPr lang="en-US" sz="2200">
                <a:solidFill>
                  <a:srgbClr val="000000"/>
                </a:solidFill>
                <a:latin typeface="Open Sauce"/>
                <a:ea typeface="Open Sauce"/>
                <a:cs typeface="Open Sauce"/>
                <a:sym typeface="Open Sauce"/>
              </a:rPr>
              <a:t>r</a:t>
            </a:r>
            <a:r>
              <a:rPr lang="en-US" sz="2200">
                <a:solidFill>
                  <a:srgbClr val="000000"/>
                </a:solidFill>
                <a:latin typeface="Open Sauce"/>
                <a:ea typeface="Open Sauce"/>
                <a:cs typeface="Open Sauce"/>
                <a:sym typeface="Open Sauce"/>
              </a:rPr>
              <a:t>i</a:t>
            </a:r>
            <a:r>
              <a:rPr lang="en-US" sz="2200">
                <a:solidFill>
                  <a:srgbClr val="000000"/>
                </a:solidFill>
                <a:latin typeface="Open Sauce"/>
                <a:ea typeface="Open Sauce"/>
                <a:cs typeface="Open Sauce"/>
                <a:sym typeface="Open Sauce"/>
              </a:rPr>
              <a:t>z</a:t>
            </a:r>
            <a:r>
              <a:rPr lang="en-US" sz="2200">
                <a:solidFill>
                  <a:srgbClr val="000000"/>
                </a:solidFill>
                <a:latin typeface="Open Sauce"/>
                <a:ea typeface="Open Sauce"/>
                <a:cs typeface="Open Sauce"/>
                <a:sym typeface="Open Sauce"/>
              </a:rPr>
              <a:t>ada</a:t>
            </a:r>
            <a:r>
              <a:rPr lang="en-US" sz="2200">
                <a:solidFill>
                  <a:srgbClr val="000000"/>
                </a:solidFill>
                <a:latin typeface="Open Sauce"/>
                <a:ea typeface="Open Sauce"/>
                <a:cs typeface="Open Sauce"/>
                <a:sym typeface="Open Sauce"/>
              </a:rPr>
              <a:t>s</a:t>
            </a:r>
            <a:r>
              <a:rPr lang="en-US" sz="2200">
                <a:solidFill>
                  <a:srgbClr val="000000"/>
                </a:solidFill>
                <a:latin typeface="Open Sauce"/>
                <a:ea typeface="Open Sauce"/>
                <a:cs typeface="Open Sauce"/>
                <a:sym typeface="Open Sauce"/>
              </a:rPr>
              <a:t> a </a:t>
            </a:r>
            <a:r>
              <a:rPr lang="en-US" sz="2200">
                <a:solidFill>
                  <a:srgbClr val="000000"/>
                </a:solidFill>
                <a:latin typeface="Open Sauce"/>
                <a:ea typeface="Open Sauce"/>
                <a:cs typeface="Open Sauce"/>
                <a:sym typeface="Open Sauce"/>
              </a:rPr>
              <a:t>c</a:t>
            </a:r>
            <a:r>
              <a:rPr lang="en-US" sz="2200">
                <a:solidFill>
                  <a:srgbClr val="000000"/>
                </a:solidFill>
                <a:latin typeface="Open Sauce"/>
                <a:ea typeface="Open Sauce"/>
                <a:cs typeface="Open Sauce"/>
                <a:sym typeface="Open Sauce"/>
              </a:rPr>
              <a:t>o</a:t>
            </a:r>
            <a:r>
              <a:rPr lang="en-US" sz="2200">
                <a:solidFill>
                  <a:srgbClr val="000000"/>
                </a:solidFill>
                <a:latin typeface="Open Sauce"/>
                <a:ea typeface="Open Sauce"/>
                <a:cs typeface="Open Sauce"/>
                <a:sym typeface="Open Sauce"/>
              </a:rPr>
              <a:t>m</a:t>
            </a:r>
            <a:r>
              <a:rPr lang="en-US" sz="2200">
                <a:solidFill>
                  <a:srgbClr val="000000"/>
                </a:solidFill>
                <a:latin typeface="Open Sauce"/>
                <a:ea typeface="Open Sauce"/>
                <a:cs typeface="Open Sauce"/>
                <a:sym typeface="Open Sauce"/>
              </a:rPr>
              <a:t>erci</a:t>
            </a:r>
            <a:r>
              <a:rPr lang="en-US" sz="2200">
                <a:solidFill>
                  <a:srgbClr val="000000"/>
                </a:solidFill>
                <a:latin typeface="Open Sauce"/>
                <a:ea typeface="Open Sauce"/>
                <a:cs typeface="Open Sauce"/>
                <a:sym typeface="Open Sauce"/>
              </a:rPr>
              <a:t>al</a:t>
            </a:r>
            <a:r>
              <a:rPr lang="en-US" sz="2200">
                <a:solidFill>
                  <a:srgbClr val="000000"/>
                </a:solidFill>
                <a:latin typeface="Open Sauce"/>
                <a:ea typeface="Open Sauce"/>
                <a:cs typeface="Open Sauce"/>
                <a:sym typeface="Open Sauce"/>
              </a:rPr>
              <a:t>i</a:t>
            </a:r>
            <a:r>
              <a:rPr lang="en-US" sz="2200">
                <a:solidFill>
                  <a:srgbClr val="000000"/>
                </a:solidFill>
                <a:latin typeface="Open Sauce"/>
                <a:ea typeface="Open Sauce"/>
                <a:cs typeface="Open Sauce"/>
                <a:sym typeface="Open Sauce"/>
              </a:rPr>
              <a:t>z</a:t>
            </a:r>
            <a:r>
              <a:rPr lang="en-US" sz="2200">
                <a:solidFill>
                  <a:srgbClr val="000000"/>
                </a:solidFill>
                <a:latin typeface="Open Sauce"/>
                <a:ea typeface="Open Sauce"/>
                <a:cs typeface="Open Sauce"/>
                <a:sym typeface="Open Sauce"/>
              </a:rPr>
              <a:t>ar plano</a:t>
            </a:r>
            <a:r>
              <a:rPr lang="en-US" sz="2200">
                <a:solidFill>
                  <a:srgbClr val="000000"/>
                </a:solidFill>
                <a:latin typeface="Open Sauce"/>
                <a:ea typeface="Open Sauce"/>
                <a:cs typeface="Open Sauce"/>
                <a:sym typeface="Open Sauce"/>
              </a:rPr>
              <a:t>s</a:t>
            </a:r>
            <a:r>
              <a:rPr lang="en-US" sz="2200">
                <a:solidFill>
                  <a:srgbClr val="000000"/>
                </a:solidFill>
                <a:latin typeface="Open Sauce"/>
                <a:ea typeface="Open Sauce"/>
                <a:cs typeface="Open Sauce"/>
                <a:sym typeface="Open Sauce"/>
              </a:rPr>
              <a:t> de </a:t>
            </a:r>
            <a:r>
              <a:rPr lang="en-US" sz="2200">
                <a:solidFill>
                  <a:srgbClr val="000000"/>
                </a:solidFill>
                <a:latin typeface="Open Sauce"/>
                <a:ea typeface="Open Sauce"/>
                <a:cs typeface="Open Sauce"/>
                <a:sym typeface="Open Sauce"/>
              </a:rPr>
              <a:t>se</a:t>
            </a:r>
            <a:r>
              <a:rPr lang="en-US" sz="2200">
                <a:solidFill>
                  <a:srgbClr val="000000"/>
                </a:solidFill>
                <a:latin typeface="Open Sauce"/>
                <a:ea typeface="Open Sauce"/>
                <a:cs typeface="Open Sauce"/>
                <a:sym typeface="Open Sauce"/>
              </a:rPr>
              <a:t>g</a:t>
            </a:r>
            <a:r>
              <a:rPr lang="en-US" sz="2200">
                <a:solidFill>
                  <a:srgbClr val="000000"/>
                </a:solidFill>
                <a:latin typeface="Open Sauce"/>
                <a:ea typeface="Open Sauce"/>
                <a:cs typeface="Open Sauce"/>
                <a:sym typeface="Open Sauce"/>
              </a:rPr>
              <a:t>u</a:t>
            </a:r>
            <a:r>
              <a:rPr lang="en-US" sz="2200">
                <a:solidFill>
                  <a:srgbClr val="000000"/>
                </a:solidFill>
                <a:latin typeface="Open Sauce"/>
                <a:ea typeface="Open Sauce"/>
                <a:cs typeface="Open Sauce"/>
                <a:sym typeface="Open Sauce"/>
              </a:rPr>
              <a:t>r</a:t>
            </a:r>
            <a:r>
              <a:rPr lang="en-US" sz="2200">
                <a:solidFill>
                  <a:srgbClr val="000000"/>
                </a:solidFill>
                <a:latin typeface="Open Sauce"/>
                <a:ea typeface="Open Sauce"/>
                <a:cs typeface="Open Sauce"/>
                <a:sym typeface="Open Sauce"/>
              </a:rPr>
              <a:t>o</a:t>
            </a:r>
            <a:r>
              <a:rPr lang="en-US" sz="2200">
                <a:solidFill>
                  <a:srgbClr val="000000"/>
                </a:solidFill>
                <a:latin typeface="Open Sauce"/>
                <a:ea typeface="Open Sauce"/>
                <a:cs typeface="Open Sauce"/>
                <a:sym typeface="Open Sauce"/>
              </a:rPr>
              <a:t>s de </a:t>
            </a:r>
            <a:r>
              <a:rPr lang="en-US" sz="2200">
                <a:solidFill>
                  <a:srgbClr val="000000"/>
                </a:solidFill>
                <a:latin typeface="Open Sauce"/>
                <a:ea typeface="Open Sauce"/>
                <a:cs typeface="Open Sauce"/>
                <a:sym typeface="Open Sauce"/>
              </a:rPr>
              <a:t>p</a:t>
            </a:r>
            <a:r>
              <a:rPr lang="en-US" sz="2200">
                <a:solidFill>
                  <a:srgbClr val="000000"/>
                </a:solidFill>
                <a:latin typeface="Open Sauce"/>
                <a:ea typeface="Open Sauce"/>
                <a:cs typeface="Open Sauce"/>
                <a:sym typeface="Open Sauce"/>
              </a:rPr>
              <a:t>essoas</a:t>
            </a:r>
            <a:r>
              <a:rPr lang="en-US" sz="2200">
                <a:solidFill>
                  <a:srgbClr val="000000"/>
                </a:solidFill>
                <a:latin typeface="Open Sauce"/>
                <a:ea typeface="Open Sauce"/>
                <a:cs typeface="Open Sauce"/>
                <a:sym typeface="Open Sauce"/>
              </a:rPr>
              <a:t>.</a:t>
            </a:r>
            <a:r>
              <a:rPr lang="en-US" sz="2200">
                <a:solidFill>
                  <a:srgbClr val="EC1D24"/>
                </a:solidFill>
                <a:latin typeface="Open Sauce"/>
                <a:ea typeface="Open Sauce"/>
                <a:cs typeface="Open Sauce"/>
                <a:sym typeface="Open Sauce"/>
              </a:rPr>
              <a:t> (ERRADO) A e-Financeira deve ser transmitida por instituições financeiras e seguradoras, não por pessoas físicas.</a:t>
            </a:r>
          </a:p>
          <a:p>
            <a:pPr algn="just">
              <a:lnSpc>
                <a:spcPts val="2860"/>
              </a:lnSpc>
            </a:pPr>
          </a:p>
          <a:p>
            <a:pPr algn="just">
              <a:lnSpc>
                <a:spcPts val="2860"/>
              </a:lnSpc>
            </a:pPr>
            <a:r>
              <a:rPr lang="en-US" sz="2200">
                <a:solidFill>
                  <a:srgbClr val="000000"/>
                </a:solidFill>
                <a:latin typeface="Open Sauce"/>
                <a:ea typeface="Open Sauce"/>
                <a:cs typeface="Open Sauce"/>
                <a:sym typeface="Open Sauce"/>
              </a:rPr>
              <a:t>​</a:t>
            </a:r>
          </a:p>
          <a:p>
            <a:pPr algn="just">
              <a:lnSpc>
                <a:spcPts val="2860"/>
              </a:lnSpc>
            </a:pPr>
          </a:p>
        </p:txBody>
      </p:sp>
      <p:sp>
        <p:nvSpPr>
          <p:cNvPr name="TextBox 7" id="7"/>
          <p:cNvSpPr txBox="true"/>
          <p:nvPr/>
        </p:nvSpPr>
        <p:spPr>
          <a:xfrm rot="0">
            <a:off x="438665" y="3901489"/>
            <a:ext cx="17410670" cy="1791335"/>
          </a:xfrm>
          <a:prstGeom prst="rect">
            <a:avLst/>
          </a:prstGeom>
        </p:spPr>
        <p:txBody>
          <a:bodyPr anchor="t" rtlCol="false" tIns="0" lIns="0" bIns="0" rIns="0">
            <a:spAutoFit/>
          </a:bodyPr>
          <a:lstStyle/>
          <a:p>
            <a:pPr algn="just">
              <a:lnSpc>
                <a:spcPts val="2860"/>
              </a:lnSpc>
            </a:pPr>
          </a:p>
          <a:p>
            <a:pPr algn="just">
              <a:lnSpc>
                <a:spcPts val="2860"/>
              </a:lnSpc>
            </a:pPr>
            <a:r>
              <a:rPr lang="en-US" b="true" sz="2200">
                <a:solidFill>
                  <a:srgbClr val="000000"/>
                </a:solidFill>
                <a:latin typeface="Open Sauce Bold"/>
                <a:ea typeface="Open Sauce Bold"/>
                <a:cs typeface="Open Sauce Bold"/>
                <a:sym typeface="Open Sauce Bold"/>
              </a:rPr>
              <a:t>C) A ESCRITURAÇÃO CONTÁBIL DIGITAL (ECD) CORRESPONDE À TRANSMISSÃO DIGITAL DO LIVRO DIÁRIO (E SEUS AUXILIARES), DO LIVRO RAZÃO (E SEUS AUXILIARES) E DO LIVRO BALANCETES DIÁRIOS. (CORRETO)</a:t>
            </a:r>
          </a:p>
          <a:p>
            <a:pPr algn="just">
              <a:lnSpc>
                <a:spcPts val="2860"/>
              </a:lnSpc>
            </a:pPr>
            <a:r>
              <a:rPr lang="en-US" sz="2200">
                <a:solidFill>
                  <a:srgbClr val="000000"/>
                </a:solidFill>
                <a:latin typeface="Open Sauce"/>
                <a:ea typeface="Open Sauce"/>
                <a:cs typeface="Open Sauce"/>
                <a:sym typeface="Open Sauce"/>
              </a:rPr>
              <a:t>​</a:t>
            </a:r>
          </a:p>
          <a:p>
            <a:pPr algn="just">
              <a:lnSpc>
                <a:spcPts val="2860"/>
              </a:lnSpc>
            </a:pPr>
          </a:p>
        </p:txBody>
      </p:sp>
      <p:sp>
        <p:nvSpPr>
          <p:cNvPr name="TextBox 8" id="8"/>
          <p:cNvSpPr txBox="true"/>
          <p:nvPr/>
        </p:nvSpPr>
        <p:spPr>
          <a:xfrm rot="0">
            <a:off x="438665" y="4463584"/>
            <a:ext cx="17410670" cy="2877185"/>
          </a:xfrm>
          <a:prstGeom prst="rect">
            <a:avLst/>
          </a:prstGeom>
        </p:spPr>
        <p:txBody>
          <a:bodyPr anchor="t" rtlCol="false" tIns="0" lIns="0" bIns="0" rIns="0">
            <a:spAutoFit/>
          </a:bodyPr>
          <a:lstStyle/>
          <a:p>
            <a:pPr algn="just">
              <a:lnSpc>
                <a:spcPts val="2860"/>
              </a:lnSpc>
            </a:pPr>
          </a:p>
          <a:p>
            <a:pPr algn="just">
              <a:lnSpc>
                <a:spcPts val="2860"/>
              </a:lnSpc>
            </a:pPr>
          </a:p>
          <a:p>
            <a:pPr algn="just">
              <a:lnSpc>
                <a:spcPts val="2860"/>
              </a:lnSpc>
            </a:pPr>
            <a:r>
              <a:rPr lang="en-US" sz="2200">
                <a:solidFill>
                  <a:srgbClr val="000000"/>
                </a:solidFill>
                <a:latin typeface="Open Sauce"/>
                <a:ea typeface="Open Sauce"/>
                <a:cs typeface="Open Sauce"/>
                <a:sym typeface="Open Sauce"/>
              </a:rPr>
              <a:t>D) O PROJETO DA NOTA FISCAL ELETRÔNICA FOI DESENVOLVIDO COM A INTEGRAÇÃO E A COOPERAÇÃO ENTRE ADMINISTRAÇÕES TRIBUTÁRIAS ESTADUAIS E </a:t>
            </a:r>
            <a:r>
              <a:rPr lang="en-US" sz="2200">
                <a:solidFill>
                  <a:srgbClr val="E7191F"/>
                </a:solidFill>
                <a:latin typeface="Open Sauce"/>
                <a:ea typeface="Open Sauce"/>
                <a:cs typeface="Open Sauce"/>
                <a:sym typeface="Open Sauce"/>
              </a:rPr>
              <a:t>MUNICIPAIS </a:t>
            </a:r>
            <a:r>
              <a:rPr lang="en-US" sz="2200">
                <a:solidFill>
                  <a:srgbClr val="000000"/>
                </a:solidFill>
                <a:latin typeface="Open Sauce"/>
                <a:ea typeface="Open Sauce"/>
                <a:cs typeface="Open Sauce"/>
                <a:sym typeface="Open Sauce"/>
              </a:rPr>
              <a:t>E TEM SIDO TEMA MUITO DEBATIDO EM PAÍSES FEDERATIVOS, ESPECIALMENTE NAQUELES QUE, COMO O BRASIL, APRESENTAM FORTE GRAU DE DESCENTRALIZAÇÃO FISCAL.​</a:t>
            </a:r>
          </a:p>
          <a:p>
            <a:pPr algn="just">
              <a:lnSpc>
                <a:spcPts val="2860"/>
              </a:lnSpc>
            </a:pPr>
            <a:r>
              <a:rPr lang="en-US" b="true" sz="2200">
                <a:solidFill>
                  <a:srgbClr val="000000"/>
                </a:solidFill>
                <a:latin typeface="Open Sauce Bold"/>
                <a:ea typeface="Open Sauce Bold"/>
                <a:cs typeface="Open Sauce Bold"/>
                <a:sym typeface="Open Sauce Bold"/>
              </a:rPr>
              <a:t>​</a:t>
            </a:r>
          </a:p>
          <a:p>
            <a:pPr algn="just">
              <a:lnSpc>
                <a:spcPts val="2860"/>
              </a:lnSpc>
            </a:pPr>
            <a:r>
              <a:rPr lang="en-US" sz="2200">
                <a:solidFill>
                  <a:srgbClr val="000000"/>
                </a:solidFill>
                <a:latin typeface="Open Sauce"/>
                <a:ea typeface="Open Sauce"/>
                <a:cs typeface="Open Sauce"/>
                <a:sym typeface="Open Sauce"/>
              </a:rPr>
              <a:t>​</a:t>
            </a:r>
          </a:p>
          <a:p>
            <a:pPr algn="just">
              <a:lnSpc>
                <a:spcPts val="2860"/>
              </a:lnSpc>
            </a:pPr>
          </a:p>
        </p:txBody>
      </p:sp>
      <p:sp>
        <p:nvSpPr>
          <p:cNvPr name="TextBox 9" id="9"/>
          <p:cNvSpPr txBox="true"/>
          <p:nvPr/>
        </p:nvSpPr>
        <p:spPr>
          <a:xfrm rot="0">
            <a:off x="438665" y="6116919"/>
            <a:ext cx="17410670" cy="2877185"/>
          </a:xfrm>
          <a:prstGeom prst="rect">
            <a:avLst/>
          </a:prstGeom>
        </p:spPr>
        <p:txBody>
          <a:bodyPr anchor="t" rtlCol="false" tIns="0" lIns="0" bIns="0" rIns="0">
            <a:spAutoFit/>
          </a:bodyPr>
          <a:lstStyle/>
          <a:p>
            <a:pPr algn="just">
              <a:lnSpc>
                <a:spcPts val="2860"/>
              </a:lnSpc>
            </a:pPr>
          </a:p>
          <a:p>
            <a:pPr algn="just">
              <a:lnSpc>
                <a:spcPts val="2860"/>
              </a:lnSpc>
            </a:pPr>
          </a:p>
          <a:p>
            <a:pPr algn="just">
              <a:lnSpc>
                <a:spcPts val="2860"/>
              </a:lnSpc>
            </a:pPr>
            <a:r>
              <a:rPr lang="en-US" sz="2200">
                <a:solidFill>
                  <a:srgbClr val="000000"/>
                </a:solidFill>
                <a:latin typeface="Open Sauce"/>
                <a:ea typeface="Open Sauce"/>
                <a:cs typeface="Open Sauce"/>
                <a:sym typeface="Open Sauce"/>
              </a:rPr>
              <a:t>E) A ESCRITURAÇÃO CONTÁBIL FISCAL (ECF) É UMA DECLARAÇÃO ADICIONAL À DECLARAÇÃO DE INFORMAÇÕES ECONÔMICO-FISCAIS DA PESSOA JURÍDICA (DIPJ), COM ENTREGA PREVISTA PARA O ÚLTIMO DIA ÚTIL DO MÊS DE JULHO DO ANO POSTERIOR AO DO PERÍODO DA ESCRITURAÇÃO NO AMBIENTE DO SPED.</a:t>
            </a:r>
            <a:r>
              <a:rPr lang="en-US" b="true" sz="2200">
                <a:solidFill>
                  <a:srgbClr val="000000"/>
                </a:solidFill>
                <a:latin typeface="Open Sauce Bold"/>
                <a:ea typeface="Open Sauce Bold"/>
                <a:cs typeface="Open Sauce Bold"/>
                <a:sym typeface="Open Sauce Bold"/>
              </a:rPr>
              <a:t> </a:t>
            </a:r>
            <a:r>
              <a:rPr lang="en-US" sz="2200">
                <a:solidFill>
                  <a:srgbClr val="EC1D24"/>
                </a:solidFill>
                <a:latin typeface="Open Sauce"/>
                <a:ea typeface="Open Sauce"/>
                <a:cs typeface="Open Sauce"/>
                <a:sym typeface="Open Sauce"/>
              </a:rPr>
              <a:t>(ERRADO)  A ECF SUBSTITUIU A DIPJ, NÃO SENDO UMA DECLARAÇÃO ADICIONAL, E DEVE SER ENTREGUE ATÉ O ÚLTIMO DIA ÚTIL DE JULHO NO SPED.​</a:t>
            </a:r>
          </a:p>
          <a:p>
            <a:pPr algn="just">
              <a:lnSpc>
                <a:spcPts val="2860"/>
              </a:lnSpc>
            </a:pPr>
            <a:r>
              <a:rPr lang="en-US" b="true" sz="2200">
                <a:solidFill>
                  <a:srgbClr val="EC1D24"/>
                </a:solidFill>
                <a:latin typeface="Open Sauce Bold"/>
                <a:ea typeface="Open Sauce Bold"/>
                <a:cs typeface="Open Sauce Bold"/>
                <a:sym typeface="Open Sauce Bold"/>
              </a:rPr>
              <a:t>​</a:t>
            </a:r>
          </a:p>
          <a:p>
            <a:pPr algn="just">
              <a:lnSpc>
                <a:spcPts val="2860"/>
              </a:lnSpc>
            </a:pPr>
          </a:p>
        </p:txBody>
      </p:sp>
      <p:sp>
        <p:nvSpPr>
          <p:cNvPr name="Freeform 10" id="10"/>
          <p:cNvSpPr/>
          <p:nvPr/>
        </p:nvSpPr>
        <p:spPr>
          <a:xfrm flipH="false" flipV="false" rot="0">
            <a:off x="5079592" y="2195998"/>
            <a:ext cx="522697" cy="543322"/>
          </a:xfrm>
          <a:custGeom>
            <a:avLst/>
            <a:gdLst/>
            <a:ahLst/>
            <a:cxnLst/>
            <a:rect r="r" b="b" t="t" l="l"/>
            <a:pathLst>
              <a:path h="543322" w="522697">
                <a:moveTo>
                  <a:pt x="0" y="0"/>
                </a:moveTo>
                <a:lnTo>
                  <a:pt x="522697" y="0"/>
                </a:lnTo>
                <a:lnTo>
                  <a:pt x="522697" y="543322"/>
                </a:lnTo>
                <a:lnTo>
                  <a:pt x="0" y="54332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1" id="11"/>
          <p:cNvSpPr/>
          <p:nvPr/>
        </p:nvSpPr>
        <p:spPr>
          <a:xfrm flipH="false" flipV="false" rot="0">
            <a:off x="15249098" y="7878411"/>
            <a:ext cx="487939" cy="507193"/>
          </a:xfrm>
          <a:custGeom>
            <a:avLst/>
            <a:gdLst/>
            <a:ahLst/>
            <a:cxnLst/>
            <a:rect r="r" b="b" t="t" l="l"/>
            <a:pathLst>
              <a:path h="507193" w="487939">
                <a:moveTo>
                  <a:pt x="0" y="0"/>
                </a:moveTo>
                <a:lnTo>
                  <a:pt x="487939" y="0"/>
                </a:lnTo>
                <a:lnTo>
                  <a:pt x="487939" y="507192"/>
                </a:lnTo>
                <a:lnTo>
                  <a:pt x="0" y="50719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2" id="12"/>
          <p:cNvSpPr/>
          <p:nvPr/>
        </p:nvSpPr>
        <p:spPr>
          <a:xfrm flipH="false" flipV="false" rot="0">
            <a:off x="8907569" y="3672889"/>
            <a:ext cx="510962" cy="531125"/>
          </a:xfrm>
          <a:custGeom>
            <a:avLst/>
            <a:gdLst/>
            <a:ahLst/>
            <a:cxnLst/>
            <a:rect r="r" b="b" t="t" l="l"/>
            <a:pathLst>
              <a:path h="531125" w="510962">
                <a:moveTo>
                  <a:pt x="0" y="0"/>
                </a:moveTo>
                <a:lnTo>
                  <a:pt x="510962" y="0"/>
                </a:lnTo>
                <a:lnTo>
                  <a:pt x="510962" y="531125"/>
                </a:lnTo>
                <a:lnTo>
                  <a:pt x="0" y="53112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3" id="13"/>
          <p:cNvSpPr/>
          <p:nvPr/>
        </p:nvSpPr>
        <p:spPr>
          <a:xfrm flipH="false" flipV="false" rot="0">
            <a:off x="15986442" y="5877490"/>
            <a:ext cx="533986" cy="555057"/>
          </a:xfrm>
          <a:custGeom>
            <a:avLst/>
            <a:gdLst/>
            <a:ahLst/>
            <a:cxnLst/>
            <a:rect r="r" b="b" t="t" l="l"/>
            <a:pathLst>
              <a:path h="555057" w="533986">
                <a:moveTo>
                  <a:pt x="0" y="0"/>
                </a:moveTo>
                <a:lnTo>
                  <a:pt x="533986" y="0"/>
                </a:lnTo>
                <a:lnTo>
                  <a:pt x="533986" y="555057"/>
                </a:lnTo>
                <a:lnTo>
                  <a:pt x="0" y="55505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4" id="14"/>
          <p:cNvSpPr/>
          <p:nvPr/>
        </p:nvSpPr>
        <p:spPr>
          <a:xfrm flipH="false" flipV="false" rot="0">
            <a:off x="14479122" y="4566909"/>
            <a:ext cx="622545" cy="576591"/>
          </a:xfrm>
          <a:custGeom>
            <a:avLst/>
            <a:gdLst/>
            <a:ahLst/>
            <a:cxnLst/>
            <a:rect r="r" b="b" t="t" l="l"/>
            <a:pathLst>
              <a:path h="576591" w="622545">
                <a:moveTo>
                  <a:pt x="0" y="0"/>
                </a:moveTo>
                <a:lnTo>
                  <a:pt x="622545" y="0"/>
                </a:lnTo>
                <a:lnTo>
                  <a:pt x="622545" y="576591"/>
                </a:lnTo>
                <a:lnTo>
                  <a:pt x="0" y="57659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2006401" y="9019846"/>
            <a:ext cx="1214731" cy="1214731"/>
          </a:xfrm>
          <a:custGeom>
            <a:avLst/>
            <a:gdLst/>
            <a:ahLst/>
            <a:cxnLst/>
            <a:rect r="r" b="b" t="t" l="l"/>
            <a:pathLst>
              <a:path h="1214731" w="1214731">
                <a:moveTo>
                  <a:pt x="0" y="0"/>
                </a:moveTo>
                <a:lnTo>
                  <a:pt x="1214731" y="0"/>
                </a:lnTo>
                <a:lnTo>
                  <a:pt x="1214731" y="1214731"/>
                </a:lnTo>
                <a:lnTo>
                  <a:pt x="0" y="1214731"/>
                </a:lnTo>
                <a:lnTo>
                  <a:pt x="0" y="0"/>
                </a:lnTo>
                <a:close/>
              </a:path>
            </a:pathLst>
          </a:custGeom>
          <a:blipFill>
            <a:blip r:embed="rId2"/>
            <a:stretch>
              <a:fillRect l="0" t="0" r="0" b="0"/>
            </a:stretch>
          </a:blipFill>
        </p:spPr>
      </p:sp>
      <p:sp>
        <p:nvSpPr>
          <p:cNvPr name="Freeform 3" id="3"/>
          <p:cNvSpPr/>
          <p:nvPr/>
        </p:nvSpPr>
        <p:spPr>
          <a:xfrm flipH="false" flipV="false" rot="0">
            <a:off x="110710" y="9065773"/>
            <a:ext cx="1684313" cy="1122876"/>
          </a:xfrm>
          <a:custGeom>
            <a:avLst/>
            <a:gdLst/>
            <a:ahLst/>
            <a:cxnLst/>
            <a:rect r="r" b="b" t="t" l="l"/>
            <a:pathLst>
              <a:path h="1122876" w="1684313">
                <a:moveTo>
                  <a:pt x="0" y="0"/>
                </a:moveTo>
                <a:lnTo>
                  <a:pt x="1684313" y="0"/>
                </a:lnTo>
                <a:lnTo>
                  <a:pt x="1684313" y="1122876"/>
                </a:lnTo>
                <a:lnTo>
                  <a:pt x="0" y="1122876"/>
                </a:lnTo>
                <a:lnTo>
                  <a:pt x="0" y="0"/>
                </a:lnTo>
                <a:close/>
              </a:path>
            </a:pathLst>
          </a:custGeom>
          <a:blipFill>
            <a:blip r:embed="rId3"/>
            <a:stretch>
              <a:fillRect l="0" t="0" r="0" b="0"/>
            </a:stretch>
          </a:blipFill>
        </p:spPr>
      </p:sp>
      <p:sp>
        <p:nvSpPr>
          <p:cNvPr name="Freeform 4" id="4"/>
          <p:cNvSpPr/>
          <p:nvPr/>
        </p:nvSpPr>
        <p:spPr>
          <a:xfrm flipH="false" flipV="false" rot="0">
            <a:off x="7711949" y="3007919"/>
            <a:ext cx="9972981" cy="5461753"/>
          </a:xfrm>
          <a:custGeom>
            <a:avLst/>
            <a:gdLst/>
            <a:ahLst/>
            <a:cxnLst/>
            <a:rect r="r" b="b" t="t" l="l"/>
            <a:pathLst>
              <a:path h="5461753" w="9972981">
                <a:moveTo>
                  <a:pt x="0" y="0"/>
                </a:moveTo>
                <a:lnTo>
                  <a:pt x="9972981" y="0"/>
                </a:lnTo>
                <a:lnTo>
                  <a:pt x="9972981" y="5461754"/>
                </a:lnTo>
                <a:lnTo>
                  <a:pt x="0" y="5461754"/>
                </a:lnTo>
                <a:lnTo>
                  <a:pt x="0" y="0"/>
                </a:lnTo>
                <a:close/>
              </a:path>
            </a:pathLst>
          </a:custGeom>
          <a:blipFill>
            <a:blip r:embed="rId4"/>
            <a:stretch>
              <a:fillRect l="0" t="0" r="0" b="0"/>
            </a:stretch>
          </a:blipFill>
        </p:spPr>
      </p:sp>
      <p:sp>
        <p:nvSpPr>
          <p:cNvPr name="TextBox 5" id="5"/>
          <p:cNvSpPr txBox="true"/>
          <p:nvPr/>
        </p:nvSpPr>
        <p:spPr>
          <a:xfrm rot="0">
            <a:off x="438665" y="1205279"/>
            <a:ext cx="17410670" cy="1067534"/>
          </a:xfrm>
          <a:prstGeom prst="rect">
            <a:avLst/>
          </a:prstGeom>
        </p:spPr>
        <p:txBody>
          <a:bodyPr anchor="t" rtlCol="false" tIns="0" lIns="0" bIns="0" rIns="0">
            <a:spAutoFit/>
          </a:bodyPr>
          <a:lstStyle/>
          <a:p>
            <a:pPr algn="just">
              <a:lnSpc>
                <a:spcPts val="2860"/>
              </a:lnSpc>
            </a:pPr>
            <a:r>
              <a:rPr lang="en-US" sz="2200">
                <a:solidFill>
                  <a:srgbClr val="000000"/>
                </a:solidFill>
                <a:latin typeface="Open Sauce"/>
                <a:ea typeface="Open Sauce"/>
                <a:cs typeface="Open Sauce"/>
                <a:sym typeface="Open Sauce"/>
              </a:rPr>
              <a:t>21 - UMA SOCIEDADE EMPRESÁRIA QUE ATUA NO RAMO DE COMÉRCIO DE COMBU</a:t>
            </a:r>
            <a:r>
              <a:rPr lang="en-US" sz="2200">
                <a:solidFill>
                  <a:srgbClr val="000000"/>
                </a:solidFill>
                <a:latin typeface="Open Sauce"/>
                <a:ea typeface="Open Sauce"/>
                <a:cs typeface="Open Sauce"/>
                <a:sym typeface="Open Sauce"/>
              </a:rPr>
              <a:t>stíveis e que optou por realizar a tributação de seu resultado por meio da sistemática do Lucro Presumido, apresentou os seguintes dados referentes ao primeiro trimestre de 2018: </a:t>
            </a:r>
          </a:p>
        </p:txBody>
      </p:sp>
      <p:sp>
        <p:nvSpPr>
          <p:cNvPr name="TextBox 6" id="6"/>
          <p:cNvSpPr txBox="true"/>
          <p:nvPr/>
        </p:nvSpPr>
        <p:spPr>
          <a:xfrm rot="0">
            <a:off x="5252313" y="257175"/>
            <a:ext cx="7783374" cy="771525"/>
          </a:xfrm>
          <a:prstGeom prst="rect">
            <a:avLst/>
          </a:prstGeom>
        </p:spPr>
        <p:txBody>
          <a:bodyPr anchor="t" rtlCol="false" tIns="0" lIns="0" bIns="0" rIns="0">
            <a:spAutoFit/>
          </a:bodyPr>
          <a:lstStyle/>
          <a:p>
            <a:pPr algn="ctr" marL="0" indent="0" lvl="0">
              <a:lnSpc>
                <a:spcPts val="6000"/>
              </a:lnSpc>
            </a:pPr>
            <a:r>
              <a:rPr lang="en-US" b="true" sz="5000" spc="-100">
                <a:solidFill>
                  <a:srgbClr val="000000"/>
                </a:solidFill>
                <a:latin typeface="Antonio Bold"/>
                <a:ea typeface="Antonio Bold"/>
                <a:cs typeface="Antonio Bold"/>
                <a:sym typeface="Antonio Bold"/>
              </a:rPr>
              <a:t>ENADE 2018</a:t>
            </a:r>
          </a:p>
        </p:txBody>
      </p:sp>
      <p:sp>
        <p:nvSpPr>
          <p:cNvPr name="TextBox 7" id="7"/>
          <p:cNvSpPr txBox="true"/>
          <p:nvPr/>
        </p:nvSpPr>
        <p:spPr>
          <a:xfrm rot="0">
            <a:off x="438665" y="3095338"/>
            <a:ext cx="7074402" cy="5374335"/>
          </a:xfrm>
          <a:prstGeom prst="rect">
            <a:avLst/>
          </a:prstGeom>
        </p:spPr>
        <p:txBody>
          <a:bodyPr anchor="t" rtlCol="false" tIns="0" lIns="0" bIns="0" rIns="0">
            <a:spAutoFit/>
          </a:bodyPr>
          <a:lstStyle/>
          <a:p>
            <a:pPr algn="just">
              <a:lnSpc>
                <a:spcPts val="2859"/>
              </a:lnSpc>
            </a:pPr>
            <a:r>
              <a:rPr lang="en-US" sz="2199">
                <a:solidFill>
                  <a:srgbClr val="000000"/>
                </a:solidFill>
                <a:latin typeface="Open Sauce"/>
                <a:ea typeface="Open Sauce"/>
                <a:cs typeface="Open Sauce"/>
                <a:sym typeface="Open Sauce"/>
              </a:rPr>
              <a:t>SABENDO-SE QUE A LEGISLAÇÃO TRIBUTÁRIA PREVÊ QUE OS ÍNDICES PARA O CÁLCULO DO LUCRO PRESUMIDO SÃO DE 1,6% SOBRE A VENDA DE COMBU</a:t>
            </a:r>
            <a:r>
              <a:rPr lang="en-US" sz="2199">
                <a:solidFill>
                  <a:srgbClr val="000000"/>
                </a:solidFill>
                <a:latin typeface="Open Sauce"/>
                <a:ea typeface="Open Sauce"/>
                <a:cs typeface="Open Sauce"/>
                <a:sym typeface="Open Sauce"/>
              </a:rPr>
              <a:t>stíveis, de 8% sobre a venda de mercadorias e de 32% sobre a prestação de serviços, é correto afirmar que o valor total devido de Imposto de Renda (alíquota básica de 15% mais adicional de 10%) para o primeiro trimestre de 2018 é de </a:t>
            </a:r>
          </a:p>
          <a:p>
            <a:pPr algn="just">
              <a:lnSpc>
                <a:spcPts val="2859"/>
              </a:lnSpc>
            </a:pPr>
            <a:r>
              <a:rPr lang="en-US" sz="2199">
                <a:solidFill>
                  <a:srgbClr val="000000"/>
                </a:solidFill>
                <a:latin typeface="Open Sauce"/>
                <a:ea typeface="Open Sauce"/>
                <a:cs typeface="Open Sauce"/>
                <a:sym typeface="Open Sauce"/>
              </a:rPr>
              <a:t>A) R$ 11 826,00. </a:t>
            </a:r>
          </a:p>
          <a:p>
            <a:pPr algn="just">
              <a:lnSpc>
                <a:spcPts val="2859"/>
              </a:lnSpc>
            </a:pPr>
            <a:r>
              <a:rPr lang="en-US" sz="2199">
                <a:solidFill>
                  <a:srgbClr val="000000"/>
                </a:solidFill>
                <a:latin typeface="Open Sauce"/>
                <a:ea typeface="Open Sauce"/>
                <a:cs typeface="Open Sauce"/>
                <a:sym typeface="Open Sauce"/>
              </a:rPr>
              <a:t>B) R$ 12 790,00. </a:t>
            </a:r>
          </a:p>
          <a:p>
            <a:pPr algn="just">
              <a:lnSpc>
                <a:spcPts val="2859"/>
              </a:lnSpc>
            </a:pPr>
            <a:r>
              <a:rPr lang="en-US" sz="2199">
                <a:solidFill>
                  <a:srgbClr val="000000"/>
                </a:solidFill>
                <a:latin typeface="Open Sauce"/>
                <a:ea typeface="Open Sauce"/>
                <a:cs typeface="Open Sauce"/>
                <a:sym typeface="Open Sauce"/>
              </a:rPr>
              <a:t>C) R$ 13 690,00. </a:t>
            </a:r>
          </a:p>
          <a:p>
            <a:pPr algn="just">
              <a:lnSpc>
                <a:spcPts val="2859"/>
              </a:lnSpc>
            </a:pPr>
            <a:r>
              <a:rPr lang="en-US" sz="2199">
                <a:solidFill>
                  <a:srgbClr val="000000"/>
                </a:solidFill>
                <a:latin typeface="Open Sauce"/>
                <a:ea typeface="Open Sauce"/>
                <a:cs typeface="Open Sauce"/>
                <a:sym typeface="Open Sauce"/>
              </a:rPr>
              <a:t>D) R$ 13 710,00.  </a:t>
            </a:r>
          </a:p>
          <a:p>
            <a:pPr algn="just">
              <a:lnSpc>
                <a:spcPts val="2859"/>
              </a:lnSpc>
            </a:pPr>
            <a:r>
              <a:rPr lang="en-US" sz="2199">
                <a:solidFill>
                  <a:srgbClr val="000000"/>
                </a:solidFill>
                <a:latin typeface="Open Sauce"/>
                <a:ea typeface="Open Sauce"/>
                <a:cs typeface="Open Sauce"/>
                <a:sym typeface="Open Sauce"/>
              </a:rPr>
              <a:t>E) R$ 19 710,00.</a:t>
            </a:r>
          </a:p>
          <a:p>
            <a:pPr algn="just">
              <a:lnSpc>
                <a:spcPts val="2532"/>
              </a:lnSpc>
            </a:pP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2006401" y="9019846"/>
            <a:ext cx="1214731" cy="1214731"/>
          </a:xfrm>
          <a:custGeom>
            <a:avLst/>
            <a:gdLst/>
            <a:ahLst/>
            <a:cxnLst/>
            <a:rect r="r" b="b" t="t" l="l"/>
            <a:pathLst>
              <a:path h="1214731" w="1214731">
                <a:moveTo>
                  <a:pt x="0" y="0"/>
                </a:moveTo>
                <a:lnTo>
                  <a:pt x="1214731" y="0"/>
                </a:lnTo>
                <a:lnTo>
                  <a:pt x="1214731" y="1214731"/>
                </a:lnTo>
                <a:lnTo>
                  <a:pt x="0" y="1214731"/>
                </a:lnTo>
                <a:lnTo>
                  <a:pt x="0" y="0"/>
                </a:lnTo>
                <a:close/>
              </a:path>
            </a:pathLst>
          </a:custGeom>
          <a:blipFill>
            <a:blip r:embed="rId2"/>
            <a:stretch>
              <a:fillRect l="0" t="0" r="0" b="0"/>
            </a:stretch>
          </a:blipFill>
        </p:spPr>
      </p:sp>
      <p:sp>
        <p:nvSpPr>
          <p:cNvPr name="Freeform 3" id="3"/>
          <p:cNvSpPr/>
          <p:nvPr/>
        </p:nvSpPr>
        <p:spPr>
          <a:xfrm flipH="false" flipV="false" rot="0">
            <a:off x="110710" y="9065773"/>
            <a:ext cx="1684313" cy="1122876"/>
          </a:xfrm>
          <a:custGeom>
            <a:avLst/>
            <a:gdLst/>
            <a:ahLst/>
            <a:cxnLst/>
            <a:rect r="r" b="b" t="t" l="l"/>
            <a:pathLst>
              <a:path h="1122876" w="1684313">
                <a:moveTo>
                  <a:pt x="0" y="0"/>
                </a:moveTo>
                <a:lnTo>
                  <a:pt x="1684313" y="0"/>
                </a:lnTo>
                <a:lnTo>
                  <a:pt x="1684313" y="1122876"/>
                </a:lnTo>
                <a:lnTo>
                  <a:pt x="0" y="1122876"/>
                </a:lnTo>
                <a:lnTo>
                  <a:pt x="0" y="0"/>
                </a:lnTo>
                <a:close/>
              </a:path>
            </a:pathLst>
          </a:custGeom>
          <a:blipFill>
            <a:blip r:embed="rId3"/>
            <a:stretch>
              <a:fillRect l="0" t="0" r="0" b="0"/>
            </a:stretch>
          </a:blipFill>
        </p:spPr>
      </p:sp>
      <p:sp>
        <p:nvSpPr>
          <p:cNvPr name="Freeform 4" id="4"/>
          <p:cNvSpPr/>
          <p:nvPr/>
        </p:nvSpPr>
        <p:spPr>
          <a:xfrm flipH="false" flipV="false" rot="0">
            <a:off x="1367429" y="266700"/>
            <a:ext cx="15105110" cy="8991600"/>
          </a:xfrm>
          <a:custGeom>
            <a:avLst/>
            <a:gdLst/>
            <a:ahLst/>
            <a:cxnLst/>
            <a:rect r="r" b="b" t="t" l="l"/>
            <a:pathLst>
              <a:path h="8991600" w="15105110">
                <a:moveTo>
                  <a:pt x="0" y="0"/>
                </a:moveTo>
                <a:lnTo>
                  <a:pt x="15105110" y="0"/>
                </a:lnTo>
                <a:lnTo>
                  <a:pt x="15105110" y="8991600"/>
                </a:lnTo>
                <a:lnTo>
                  <a:pt x="0" y="8991600"/>
                </a:lnTo>
                <a:lnTo>
                  <a:pt x="0" y="0"/>
                </a:lnTo>
                <a:close/>
              </a:path>
            </a:pathLst>
          </a:custGeom>
          <a:blipFill>
            <a:blip r:embed="rId4"/>
            <a:stretch>
              <a:fillRect l="0" t="-1474" r="0" b="-6250"/>
            </a:stretch>
          </a:blipFill>
        </p:spPr>
      </p:sp>
      <p:sp>
        <p:nvSpPr>
          <p:cNvPr name="TextBox 5" id="5"/>
          <p:cNvSpPr txBox="true"/>
          <p:nvPr/>
        </p:nvSpPr>
        <p:spPr>
          <a:xfrm rot="0">
            <a:off x="5252313" y="257175"/>
            <a:ext cx="7783374" cy="771525"/>
          </a:xfrm>
          <a:prstGeom prst="rect">
            <a:avLst/>
          </a:prstGeom>
        </p:spPr>
        <p:txBody>
          <a:bodyPr anchor="t" rtlCol="false" tIns="0" lIns="0" bIns="0" rIns="0">
            <a:spAutoFit/>
          </a:bodyPr>
          <a:lstStyle/>
          <a:p>
            <a:pPr algn="ctr" marL="0" indent="0" lvl="0">
              <a:lnSpc>
                <a:spcPts val="6000"/>
              </a:lnSpc>
            </a:pPr>
            <a:r>
              <a:rPr lang="en-US" b="true" sz="5000" spc="-100">
                <a:solidFill>
                  <a:srgbClr val="000000"/>
                </a:solidFill>
                <a:latin typeface="Antonio Bold"/>
                <a:ea typeface="Antonio Bold"/>
                <a:cs typeface="Antonio Bold"/>
                <a:sym typeface="Antonio Bold"/>
              </a:rPr>
              <a:t>ENADE 2018</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438665" y="1205279"/>
            <a:ext cx="17410670" cy="9031162"/>
          </a:xfrm>
          <a:prstGeom prst="rect">
            <a:avLst/>
          </a:prstGeom>
        </p:spPr>
        <p:txBody>
          <a:bodyPr anchor="t" rtlCol="false" tIns="0" lIns="0" bIns="0" rIns="0">
            <a:spAutoFit/>
          </a:bodyPr>
          <a:lstStyle/>
          <a:p>
            <a:pPr algn="just">
              <a:lnSpc>
                <a:spcPts val="2860"/>
              </a:lnSpc>
            </a:pPr>
            <a:r>
              <a:rPr lang="en-US" sz="2200">
                <a:solidFill>
                  <a:srgbClr val="000000"/>
                </a:solidFill>
                <a:latin typeface="Open Sauce"/>
                <a:ea typeface="Open Sauce"/>
                <a:cs typeface="Open Sauce"/>
                <a:sym typeface="Open Sauce"/>
              </a:rPr>
              <a:t> 20 - O Simples Nacional é um regime compartilhado de a</a:t>
            </a:r>
            <a:r>
              <a:rPr lang="en-US" sz="2200">
                <a:solidFill>
                  <a:srgbClr val="000000"/>
                </a:solidFill>
                <a:latin typeface="Open Sauce"/>
                <a:ea typeface="Open Sauce"/>
                <a:cs typeface="Open Sauce"/>
                <a:sym typeface="Open Sauce"/>
              </a:rPr>
              <a:t>rr</a:t>
            </a:r>
            <a:r>
              <a:rPr lang="en-US" sz="2200">
                <a:solidFill>
                  <a:srgbClr val="000000"/>
                </a:solidFill>
                <a:latin typeface="Open Sauce"/>
                <a:ea typeface="Open Sauce"/>
                <a:cs typeface="Open Sauce"/>
                <a:sym typeface="Open Sauce"/>
              </a:rPr>
              <a:t>ecad</a:t>
            </a:r>
            <a:r>
              <a:rPr lang="en-US" sz="2200">
                <a:solidFill>
                  <a:srgbClr val="000000"/>
                </a:solidFill>
                <a:latin typeface="Open Sauce"/>
                <a:ea typeface="Open Sauce"/>
                <a:cs typeface="Open Sauce"/>
                <a:sym typeface="Open Sauce"/>
              </a:rPr>
              <a:t>ação</a:t>
            </a:r>
            <a:r>
              <a:rPr lang="en-US" sz="2200">
                <a:solidFill>
                  <a:srgbClr val="000000"/>
                </a:solidFill>
                <a:latin typeface="Open Sauce"/>
                <a:ea typeface="Open Sauce"/>
                <a:cs typeface="Open Sauce"/>
                <a:sym typeface="Open Sauce"/>
              </a:rPr>
              <a:t>,</a:t>
            </a:r>
            <a:r>
              <a:rPr lang="en-US" sz="2200">
                <a:solidFill>
                  <a:srgbClr val="000000"/>
                </a:solidFill>
                <a:latin typeface="Open Sauce"/>
                <a:ea typeface="Open Sauce"/>
                <a:cs typeface="Open Sauce"/>
                <a:sym typeface="Open Sauce"/>
              </a:rPr>
              <a:t> co</a:t>
            </a:r>
            <a:r>
              <a:rPr lang="en-US" sz="2200">
                <a:solidFill>
                  <a:srgbClr val="000000"/>
                </a:solidFill>
                <a:latin typeface="Open Sauce"/>
                <a:ea typeface="Open Sauce"/>
                <a:cs typeface="Open Sauce"/>
                <a:sym typeface="Open Sauce"/>
              </a:rPr>
              <a:t>b</a:t>
            </a:r>
            <a:r>
              <a:rPr lang="en-US" sz="2200">
                <a:solidFill>
                  <a:srgbClr val="000000"/>
                </a:solidFill>
                <a:latin typeface="Open Sauce"/>
                <a:ea typeface="Open Sauce"/>
                <a:cs typeface="Open Sauce"/>
                <a:sym typeface="Open Sauce"/>
              </a:rPr>
              <a:t>ran</a:t>
            </a:r>
            <a:r>
              <a:rPr lang="en-US" sz="2200">
                <a:solidFill>
                  <a:srgbClr val="000000"/>
                </a:solidFill>
                <a:latin typeface="Open Sauce"/>
                <a:ea typeface="Open Sauce"/>
                <a:cs typeface="Open Sauce"/>
                <a:sym typeface="Open Sauce"/>
              </a:rPr>
              <a:t>ç</a:t>
            </a:r>
            <a:r>
              <a:rPr lang="en-US" sz="2200">
                <a:solidFill>
                  <a:srgbClr val="000000"/>
                </a:solidFill>
                <a:latin typeface="Open Sauce"/>
                <a:ea typeface="Open Sauce"/>
                <a:cs typeface="Open Sauce"/>
                <a:sym typeface="Open Sauce"/>
              </a:rPr>
              <a:t>a </a:t>
            </a:r>
            <a:r>
              <a:rPr lang="en-US" sz="2200">
                <a:solidFill>
                  <a:srgbClr val="000000"/>
                </a:solidFill>
                <a:latin typeface="Open Sauce"/>
                <a:ea typeface="Open Sauce"/>
                <a:cs typeface="Open Sauce"/>
                <a:sym typeface="Open Sauce"/>
              </a:rPr>
              <a:t>e</a:t>
            </a:r>
            <a:r>
              <a:rPr lang="en-US" sz="2200">
                <a:solidFill>
                  <a:srgbClr val="000000"/>
                </a:solidFill>
                <a:latin typeface="Open Sauce"/>
                <a:ea typeface="Open Sauce"/>
                <a:cs typeface="Open Sauce"/>
                <a:sym typeface="Open Sauce"/>
              </a:rPr>
              <a:t> </a:t>
            </a:r>
            <a:r>
              <a:rPr lang="en-US" sz="2200">
                <a:solidFill>
                  <a:srgbClr val="000000"/>
                </a:solidFill>
                <a:latin typeface="Open Sauce"/>
                <a:ea typeface="Open Sauce"/>
                <a:cs typeface="Open Sauce"/>
                <a:sym typeface="Open Sauce"/>
              </a:rPr>
              <a:t>f</a:t>
            </a:r>
            <a:r>
              <a:rPr lang="en-US" sz="2200">
                <a:solidFill>
                  <a:srgbClr val="000000"/>
                </a:solidFill>
                <a:latin typeface="Open Sauce"/>
                <a:ea typeface="Open Sauce"/>
                <a:cs typeface="Open Sauce"/>
                <a:sym typeface="Open Sauce"/>
              </a:rPr>
              <a:t>is</a:t>
            </a:r>
            <a:r>
              <a:rPr lang="en-US" sz="2200">
                <a:solidFill>
                  <a:srgbClr val="000000"/>
                </a:solidFill>
                <a:latin typeface="Open Sauce"/>
                <a:ea typeface="Open Sauce"/>
                <a:cs typeface="Open Sauce"/>
                <a:sym typeface="Open Sauce"/>
              </a:rPr>
              <a:t>c</a:t>
            </a:r>
            <a:r>
              <a:rPr lang="en-US" sz="2200">
                <a:solidFill>
                  <a:srgbClr val="000000"/>
                </a:solidFill>
                <a:latin typeface="Open Sauce"/>
                <a:ea typeface="Open Sauce"/>
                <a:cs typeface="Open Sauce"/>
                <a:sym typeface="Open Sauce"/>
              </a:rPr>
              <a:t>aliz</a:t>
            </a:r>
            <a:r>
              <a:rPr lang="en-US" sz="2200">
                <a:solidFill>
                  <a:srgbClr val="000000"/>
                </a:solidFill>
                <a:latin typeface="Open Sauce"/>
                <a:ea typeface="Open Sauce"/>
                <a:cs typeface="Open Sauce"/>
                <a:sym typeface="Open Sauce"/>
              </a:rPr>
              <a:t>aç</a:t>
            </a:r>
            <a:r>
              <a:rPr lang="en-US" sz="2200">
                <a:solidFill>
                  <a:srgbClr val="000000"/>
                </a:solidFill>
                <a:latin typeface="Open Sauce"/>
                <a:ea typeface="Open Sauce"/>
                <a:cs typeface="Open Sauce"/>
                <a:sym typeface="Open Sauce"/>
              </a:rPr>
              <a:t>ão de </a:t>
            </a:r>
            <a:r>
              <a:rPr lang="en-US" sz="2200">
                <a:solidFill>
                  <a:srgbClr val="000000"/>
                </a:solidFill>
                <a:latin typeface="Open Sauce"/>
                <a:ea typeface="Open Sauce"/>
                <a:cs typeface="Open Sauce"/>
                <a:sym typeface="Open Sauce"/>
              </a:rPr>
              <a:t>t</a:t>
            </a:r>
            <a:r>
              <a:rPr lang="en-US" sz="2200">
                <a:solidFill>
                  <a:srgbClr val="000000"/>
                </a:solidFill>
                <a:latin typeface="Open Sauce"/>
                <a:ea typeface="Open Sauce"/>
                <a:cs typeface="Open Sauce"/>
                <a:sym typeface="Open Sauce"/>
              </a:rPr>
              <a:t>ri</a:t>
            </a:r>
            <a:r>
              <a:rPr lang="en-US" sz="2200">
                <a:solidFill>
                  <a:srgbClr val="000000"/>
                </a:solidFill>
                <a:latin typeface="Open Sauce"/>
                <a:ea typeface="Open Sauce"/>
                <a:cs typeface="Open Sauce"/>
                <a:sym typeface="Open Sauce"/>
              </a:rPr>
              <a:t>but</a:t>
            </a:r>
            <a:r>
              <a:rPr lang="en-US" sz="2200">
                <a:solidFill>
                  <a:srgbClr val="000000"/>
                </a:solidFill>
                <a:latin typeface="Open Sauce"/>
                <a:ea typeface="Open Sauce"/>
                <a:cs typeface="Open Sauce"/>
                <a:sym typeface="Open Sauce"/>
              </a:rPr>
              <a:t>os</a:t>
            </a:r>
            <a:r>
              <a:rPr lang="en-US" sz="2200">
                <a:solidFill>
                  <a:srgbClr val="000000"/>
                </a:solidFill>
                <a:latin typeface="Open Sauce"/>
                <a:ea typeface="Open Sauce"/>
                <a:cs typeface="Open Sauce"/>
                <a:sym typeface="Open Sauce"/>
              </a:rPr>
              <a:t>, aplicável às microempresas e empresas de pequeno porte, previsto na Lei Complementar nº 123, de 14 de dezembro de 2006. Abrange a participação de todos os entes federados (União, Estados, Distrito Federal e Municípios).</a:t>
            </a:r>
          </a:p>
          <a:p>
            <a:pPr algn="just">
              <a:lnSpc>
                <a:spcPts val="2860"/>
              </a:lnSpc>
            </a:pPr>
            <a:r>
              <a:rPr lang="en-US" sz="2200">
                <a:solidFill>
                  <a:srgbClr val="000000"/>
                </a:solidFill>
                <a:latin typeface="Open Sauce"/>
                <a:ea typeface="Open Sauce"/>
                <a:cs typeface="Open Sauce"/>
                <a:sym typeface="Open Sauce"/>
              </a:rPr>
              <a:t>CONSIDERANDO A APLICAÇÃO E AS CARACTERÍSTICAS DO SIMPLES NACIONAL, AVALIE AS AFIRMAÇÕES A SEGUIR.</a:t>
            </a:r>
          </a:p>
          <a:p>
            <a:pPr algn="just">
              <a:lnSpc>
                <a:spcPts val="2860"/>
              </a:lnSpc>
            </a:pPr>
          </a:p>
          <a:p>
            <a:pPr algn="just">
              <a:lnSpc>
                <a:spcPts val="2860"/>
              </a:lnSpc>
            </a:pPr>
            <a:r>
              <a:rPr lang="en-US" sz="2200">
                <a:solidFill>
                  <a:srgbClr val="000000"/>
                </a:solidFill>
                <a:latin typeface="Open Sauce"/>
                <a:ea typeface="Open Sauce"/>
                <a:cs typeface="Open Sauce"/>
                <a:sym typeface="Open Sauce"/>
              </a:rPr>
              <a:t>I. AS EMPRESAS, INDEPENDENTE DO FATURAMENTO, PRECISAM SE ENQUADRAR NA DEFINIÇÃO DE MICROEMPRESA OU EMPRESA DE PEQUENO PORTE, CUMPRIR OS REQUISITOS PREVISTOS NA LEGISLAÇÃO E FORMALIZAR A OPÇÃO PELO SIMPLES NACIONAL. ​</a:t>
            </a:r>
          </a:p>
          <a:p>
            <a:pPr algn="just">
              <a:lnSpc>
                <a:spcPts val="2860"/>
              </a:lnSpc>
            </a:pPr>
            <a:r>
              <a:rPr lang="en-US" sz="2200">
                <a:solidFill>
                  <a:srgbClr val="000000"/>
                </a:solidFill>
                <a:latin typeface="Open Sauce"/>
                <a:ea typeface="Open Sauce"/>
                <a:cs typeface="Open Sauce"/>
                <a:sym typeface="Open Sauce"/>
              </a:rPr>
              <a:t>II. O RECOLHIMENTO DO DOCUMENTO DE ARRECADAÇÃO DO SIMPLES NACIONAL (DAS) DEVE OCORRER ATÉ O DIA 15 DO MÊS SUBSEQUENTE ÀQUELE EM QUE HOUVER SIDO AUFERIDA A RECEITA BRUTA, E A GUIA DAS DEVE SER EMITIDA POR UM PROFISSIONAL CONTÁBIL. ​</a:t>
            </a:r>
          </a:p>
          <a:p>
            <a:pPr algn="just">
              <a:lnSpc>
                <a:spcPts val="2860"/>
              </a:lnSpc>
            </a:pPr>
            <a:r>
              <a:rPr lang="en-US" sz="2200">
                <a:solidFill>
                  <a:srgbClr val="000000"/>
                </a:solidFill>
                <a:latin typeface="Open Sauce"/>
                <a:ea typeface="Open Sauce"/>
                <a:cs typeface="Open Sauce"/>
                <a:sym typeface="Open Sauce"/>
              </a:rPr>
              <a:t>III. A OPÇÃO É FACULTATIVA, IRRETRATÁVEL PARA TODO O ANO-CALENDÁRIO; O RECOLHIMENTO DOS TRIBUTOS ABRANGIDOS OCORRE MEDIANTE DOCUMENTO DE ARRECADAÇÃO DO SIMPLES NACIONAL (DAS) E AS ALÍQUOTAS VARIAM DE ACORDO COM A ATIVIDADE E FAIXA DE FATURAMENTO. ​</a:t>
            </a:r>
          </a:p>
          <a:p>
            <a:pPr algn="just">
              <a:lnSpc>
                <a:spcPts val="2860"/>
              </a:lnSpc>
            </a:pPr>
            <a:r>
              <a:rPr lang="en-US" sz="2200">
                <a:solidFill>
                  <a:srgbClr val="000000"/>
                </a:solidFill>
                <a:latin typeface="Open Sauce"/>
                <a:ea typeface="Open Sauce"/>
                <a:cs typeface="Open Sauce"/>
                <a:sym typeface="Open Sauce"/>
              </a:rPr>
              <a:t>IV. O SIMPLES NACIONAL ABRANGE OS SEGUINTES TRIBUTOS: IRPJ, CSLL, PIS/PASEP, COFINS, IPI, ICMS, ISS E A CONTRIBUIÇÃO PARA A SEGURIDADE SOCIAL DESTINADA À PREVIDÊNCIA SOCIAL A CARGO DA PESSOA JURÍDICA (CPP).</a:t>
            </a:r>
          </a:p>
          <a:p>
            <a:pPr algn="just">
              <a:lnSpc>
                <a:spcPts val="2860"/>
              </a:lnSpc>
            </a:pPr>
          </a:p>
          <a:p>
            <a:pPr algn="just">
              <a:lnSpc>
                <a:spcPts val="2860"/>
              </a:lnSpc>
            </a:pPr>
            <a:r>
              <a:rPr lang="en-US" sz="2200">
                <a:solidFill>
                  <a:srgbClr val="000000"/>
                </a:solidFill>
                <a:latin typeface="Open Sauce"/>
                <a:ea typeface="Open Sauce"/>
                <a:cs typeface="Open Sauce"/>
                <a:sym typeface="Open Sauce"/>
              </a:rPr>
              <a:t>É CORRETO O QUE SE AFIRMAR EM: </a:t>
            </a:r>
          </a:p>
          <a:p>
            <a:pPr algn="just">
              <a:lnSpc>
                <a:spcPts val="2860"/>
              </a:lnSpc>
            </a:pPr>
            <a:r>
              <a:rPr lang="en-US" sz="2200">
                <a:solidFill>
                  <a:srgbClr val="000000"/>
                </a:solidFill>
                <a:latin typeface="Open Sauce"/>
                <a:ea typeface="Open Sauce"/>
                <a:cs typeface="Open Sauce"/>
                <a:sym typeface="Open Sauce"/>
              </a:rPr>
              <a:t>A) I E II, APENAS. ​</a:t>
            </a:r>
          </a:p>
          <a:p>
            <a:pPr algn="just">
              <a:lnSpc>
                <a:spcPts val="2860"/>
              </a:lnSpc>
            </a:pPr>
            <a:r>
              <a:rPr lang="en-US" sz="2200">
                <a:solidFill>
                  <a:srgbClr val="000000"/>
                </a:solidFill>
                <a:latin typeface="Open Sauce"/>
                <a:ea typeface="Open Sauce"/>
                <a:cs typeface="Open Sauce"/>
                <a:sym typeface="Open Sauce"/>
              </a:rPr>
              <a:t>B) I E IV, APENAS. ​</a:t>
            </a:r>
          </a:p>
          <a:p>
            <a:pPr algn="just">
              <a:lnSpc>
                <a:spcPts val="2860"/>
              </a:lnSpc>
            </a:pPr>
            <a:r>
              <a:rPr lang="en-US" sz="2200">
                <a:solidFill>
                  <a:srgbClr val="000000"/>
                </a:solidFill>
                <a:latin typeface="Open Sauce"/>
                <a:ea typeface="Open Sauce"/>
                <a:cs typeface="Open Sauce"/>
                <a:sym typeface="Open Sauce"/>
              </a:rPr>
              <a:t>C) II E III, APENAS. ​</a:t>
            </a:r>
          </a:p>
          <a:p>
            <a:pPr algn="just">
              <a:lnSpc>
                <a:spcPts val="2860"/>
              </a:lnSpc>
            </a:pPr>
            <a:r>
              <a:rPr lang="en-US" sz="2200">
                <a:solidFill>
                  <a:srgbClr val="000000"/>
                </a:solidFill>
                <a:latin typeface="Open Sauce"/>
                <a:ea typeface="Open Sauce"/>
                <a:cs typeface="Open Sauce"/>
                <a:sym typeface="Open Sauce"/>
              </a:rPr>
              <a:t>D) III E IV, APENAS. ​</a:t>
            </a:r>
          </a:p>
          <a:p>
            <a:pPr algn="just">
              <a:lnSpc>
                <a:spcPts val="2860"/>
              </a:lnSpc>
            </a:pPr>
            <a:r>
              <a:rPr lang="en-US" sz="2200">
                <a:solidFill>
                  <a:srgbClr val="000000"/>
                </a:solidFill>
                <a:latin typeface="Open Sauce"/>
                <a:ea typeface="Open Sauce"/>
                <a:cs typeface="Open Sauce"/>
                <a:sym typeface="Open Sauce"/>
              </a:rPr>
              <a:t>E) I, II, III E IV.​</a:t>
            </a:r>
          </a:p>
          <a:p>
            <a:pPr algn="just">
              <a:lnSpc>
                <a:spcPts val="2860"/>
              </a:lnSpc>
            </a:pPr>
          </a:p>
        </p:txBody>
      </p:sp>
      <p:sp>
        <p:nvSpPr>
          <p:cNvPr name="Freeform 3" id="3"/>
          <p:cNvSpPr/>
          <p:nvPr/>
        </p:nvSpPr>
        <p:spPr>
          <a:xfrm flipH="false" flipV="false" rot="0">
            <a:off x="15388955" y="8973918"/>
            <a:ext cx="1214731" cy="1214731"/>
          </a:xfrm>
          <a:custGeom>
            <a:avLst/>
            <a:gdLst/>
            <a:ahLst/>
            <a:cxnLst/>
            <a:rect r="r" b="b" t="t" l="l"/>
            <a:pathLst>
              <a:path h="1214731" w="1214731">
                <a:moveTo>
                  <a:pt x="0" y="0"/>
                </a:moveTo>
                <a:lnTo>
                  <a:pt x="1214732" y="0"/>
                </a:lnTo>
                <a:lnTo>
                  <a:pt x="1214732" y="1214731"/>
                </a:lnTo>
                <a:lnTo>
                  <a:pt x="0" y="1214731"/>
                </a:lnTo>
                <a:lnTo>
                  <a:pt x="0" y="0"/>
                </a:lnTo>
                <a:close/>
              </a:path>
            </a:pathLst>
          </a:custGeom>
          <a:blipFill>
            <a:blip r:embed="rId2"/>
            <a:stretch>
              <a:fillRect l="0" t="0" r="0" b="0"/>
            </a:stretch>
          </a:blipFill>
        </p:spPr>
      </p:sp>
      <p:sp>
        <p:nvSpPr>
          <p:cNvPr name="Freeform 4" id="4"/>
          <p:cNvSpPr/>
          <p:nvPr/>
        </p:nvSpPr>
        <p:spPr>
          <a:xfrm flipH="false" flipV="false" rot="0">
            <a:off x="16603687" y="9065773"/>
            <a:ext cx="1684313" cy="1122876"/>
          </a:xfrm>
          <a:custGeom>
            <a:avLst/>
            <a:gdLst/>
            <a:ahLst/>
            <a:cxnLst/>
            <a:rect r="r" b="b" t="t" l="l"/>
            <a:pathLst>
              <a:path h="1122876" w="1684313">
                <a:moveTo>
                  <a:pt x="0" y="0"/>
                </a:moveTo>
                <a:lnTo>
                  <a:pt x="1684313" y="0"/>
                </a:lnTo>
                <a:lnTo>
                  <a:pt x="1684313" y="1122876"/>
                </a:lnTo>
                <a:lnTo>
                  <a:pt x="0" y="1122876"/>
                </a:lnTo>
                <a:lnTo>
                  <a:pt x="0" y="0"/>
                </a:lnTo>
                <a:close/>
              </a:path>
            </a:pathLst>
          </a:custGeom>
          <a:blipFill>
            <a:blip r:embed="rId3"/>
            <a:stretch>
              <a:fillRect l="0" t="0" r="0" b="0"/>
            </a:stretch>
          </a:blipFill>
        </p:spPr>
      </p:sp>
      <p:sp>
        <p:nvSpPr>
          <p:cNvPr name="TextBox 5" id="5"/>
          <p:cNvSpPr txBox="true"/>
          <p:nvPr/>
        </p:nvSpPr>
        <p:spPr>
          <a:xfrm rot="0">
            <a:off x="5252313" y="257175"/>
            <a:ext cx="7783374" cy="771525"/>
          </a:xfrm>
          <a:prstGeom prst="rect">
            <a:avLst/>
          </a:prstGeom>
        </p:spPr>
        <p:txBody>
          <a:bodyPr anchor="t" rtlCol="false" tIns="0" lIns="0" bIns="0" rIns="0">
            <a:spAutoFit/>
          </a:bodyPr>
          <a:lstStyle/>
          <a:p>
            <a:pPr algn="ctr" marL="0" indent="0" lvl="0">
              <a:lnSpc>
                <a:spcPts val="6000"/>
              </a:lnSpc>
            </a:pPr>
            <a:r>
              <a:rPr lang="en-US" b="true" sz="5000" spc="-100">
                <a:solidFill>
                  <a:srgbClr val="000000"/>
                </a:solidFill>
                <a:latin typeface="Antonio Bold"/>
                <a:ea typeface="Antonio Bold"/>
                <a:cs typeface="Antonio Bold"/>
                <a:sym typeface="Antonio Bold"/>
              </a:rPr>
              <a:t>ENADE 2022</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438665" y="1205279"/>
            <a:ext cx="17410670" cy="7944485"/>
          </a:xfrm>
          <a:prstGeom prst="rect">
            <a:avLst/>
          </a:prstGeom>
        </p:spPr>
        <p:txBody>
          <a:bodyPr anchor="t" rtlCol="false" tIns="0" lIns="0" bIns="0" rIns="0">
            <a:spAutoFit/>
          </a:bodyPr>
          <a:lstStyle/>
          <a:p>
            <a:pPr algn="just">
              <a:lnSpc>
                <a:spcPts val="2860"/>
              </a:lnSpc>
            </a:pPr>
            <a:r>
              <a:rPr lang="en-US" sz="2200">
                <a:solidFill>
                  <a:srgbClr val="000000"/>
                </a:solidFill>
                <a:latin typeface="Open Sauce"/>
                <a:ea typeface="Open Sauce"/>
                <a:cs typeface="Open Sauce"/>
                <a:sym typeface="Open Sauce"/>
              </a:rPr>
              <a:t>​</a:t>
            </a:r>
          </a:p>
          <a:p>
            <a:pPr algn="just">
              <a:lnSpc>
                <a:spcPts val="2860"/>
              </a:lnSpc>
            </a:pPr>
            <a:r>
              <a:rPr lang="en-US" sz="2200">
                <a:solidFill>
                  <a:srgbClr val="000000"/>
                </a:solidFill>
                <a:latin typeface="Open Sauce"/>
                <a:ea typeface="Open Sauce"/>
                <a:cs typeface="Open Sauce"/>
                <a:sym typeface="Open Sauce"/>
              </a:rPr>
              <a:t>I. As empresas, independente do faturamento, precisam se enquadrar na definição de microempresa ou empresa de pequeno porte, cumprir os requisitos previstos na legislação e formalizar a opção pelo Simples Nacional. ​</a:t>
            </a:r>
          </a:p>
          <a:p>
            <a:pPr algn="just">
              <a:lnSpc>
                <a:spcPts val="2860"/>
              </a:lnSpc>
            </a:pPr>
            <a:r>
              <a:rPr lang="en-US" sz="2200">
                <a:solidFill>
                  <a:srgbClr val="000000"/>
                </a:solidFill>
                <a:latin typeface="Open Sauce"/>
                <a:ea typeface="Open Sauce"/>
                <a:cs typeface="Open Sauce"/>
                <a:sym typeface="Open Sauce"/>
              </a:rPr>
              <a:t>Resolução: ERRADA, empresas do Simples Nacional devem ser enquadradas de acordo com o seu faturamento tendo um limite anual para não desenquadramento, em um total de 4,8 milhões​</a:t>
            </a:r>
          </a:p>
          <a:p>
            <a:pPr algn="just">
              <a:lnSpc>
                <a:spcPts val="2860"/>
              </a:lnSpc>
            </a:pPr>
            <a:r>
              <a:rPr lang="en-US" sz="2200">
                <a:solidFill>
                  <a:srgbClr val="000000"/>
                </a:solidFill>
                <a:latin typeface="Open Sauce"/>
                <a:ea typeface="Open Sauce"/>
                <a:cs typeface="Open Sauce"/>
                <a:sym typeface="Open Sauce"/>
              </a:rPr>
              <a:t>​</a:t>
            </a:r>
          </a:p>
          <a:p>
            <a:pPr algn="just">
              <a:lnSpc>
                <a:spcPts val="2860"/>
              </a:lnSpc>
            </a:pPr>
            <a:r>
              <a:rPr lang="en-US" sz="2200">
                <a:solidFill>
                  <a:srgbClr val="000000"/>
                </a:solidFill>
                <a:latin typeface="Open Sauce"/>
                <a:ea typeface="Open Sauce"/>
                <a:cs typeface="Open Sauce"/>
                <a:sym typeface="Open Sauce"/>
              </a:rPr>
              <a:t>II. O recolhimento do Documento de Arrecadação do Simples Nacional (DAS) deve ocorrer até o dia 15 do mês subsequente àquele em que houver sido auferida a receita bruta, e a Guia DAS deve ser emitida por um profissional contábil.​</a:t>
            </a:r>
          </a:p>
          <a:p>
            <a:pPr algn="just">
              <a:lnSpc>
                <a:spcPts val="2860"/>
              </a:lnSpc>
            </a:pPr>
            <a:r>
              <a:rPr lang="en-US" sz="2200">
                <a:solidFill>
                  <a:srgbClr val="000000"/>
                </a:solidFill>
                <a:latin typeface="Open Sauce"/>
                <a:ea typeface="Open Sauce"/>
                <a:cs typeface="Open Sauce"/>
                <a:sym typeface="Open Sauce"/>
              </a:rPr>
              <a:t>Resolução: ERRADA, Os tributos devidos, apurados do Simples Nacional, deverão ser pagos até o dia 20 do mês subsequente àquele em que houver sido auferida a receita bruta, em caso de feriado ou final de semana, o prazo é prorrogado para até o dia útil seguinte.​</a:t>
            </a:r>
          </a:p>
          <a:p>
            <a:pPr algn="just">
              <a:lnSpc>
                <a:spcPts val="2860"/>
              </a:lnSpc>
            </a:pPr>
            <a:r>
              <a:rPr lang="en-US" sz="2200">
                <a:solidFill>
                  <a:srgbClr val="000000"/>
                </a:solidFill>
                <a:latin typeface="Open Sauce"/>
                <a:ea typeface="Open Sauce"/>
                <a:cs typeface="Open Sauce"/>
                <a:sym typeface="Open Sauce"/>
              </a:rPr>
              <a:t>​</a:t>
            </a:r>
          </a:p>
          <a:p>
            <a:pPr algn="just">
              <a:lnSpc>
                <a:spcPts val="2860"/>
              </a:lnSpc>
            </a:pPr>
            <a:r>
              <a:rPr lang="en-US" sz="2200" b="true">
                <a:solidFill>
                  <a:srgbClr val="000000"/>
                </a:solidFill>
                <a:latin typeface="Open Sauce Bold"/>
                <a:ea typeface="Open Sauce Bold"/>
                <a:cs typeface="Open Sauce Bold"/>
                <a:sym typeface="Open Sauce Bold"/>
              </a:rPr>
              <a:t>III. A opção é facultativa, irretratável para todo o ano-calendário; o recolhimento dos tributos abrangidos ocorre mediante Documento de Arrecadação do Simples Nacional (DAS) e as alíquotas variam de acordo com a atividade e faixa de faturamento. ​ (CORRETA)</a:t>
            </a:r>
          </a:p>
          <a:p>
            <a:pPr algn="just">
              <a:lnSpc>
                <a:spcPts val="2860"/>
              </a:lnSpc>
            </a:pPr>
            <a:r>
              <a:rPr lang="en-US" sz="2200" b="true">
                <a:solidFill>
                  <a:srgbClr val="000000"/>
                </a:solidFill>
                <a:latin typeface="Open Sauce Bold"/>
                <a:ea typeface="Open Sauce Bold"/>
                <a:cs typeface="Open Sauce Bold"/>
                <a:sym typeface="Open Sauce Bold"/>
              </a:rPr>
              <a:t>​</a:t>
            </a:r>
          </a:p>
          <a:p>
            <a:pPr algn="just">
              <a:lnSpc>
                <a:spcPts val="2860"/>
              </a:lnSpc>
            </a:pPr>
            <a:r>
              <a:rPr lang="en-US" sz="2200" b="true">
                <a:solidFill>
                  <a:srgbClr val="000000"/>
                </a:solidFill>
                <a:latin typeface="Open Sauce Bold"/>
                <a:ea typeface="Open Sauce Bold"/>
                <a:cs typeface="Open Sauce Bold"/>
                <a:sym typeface="Open Sauce Bold"/>
              </a:rPr>
              <a:t>IV. O Simples Nacional abrange os seguintes tributos: IRPJ, CSLL, PIS/Pasep, Cofins, IPI, ICMS, ISS e a Contribuição para a Seguridade Social destinada à Previdência Social a cargo da pessoa jurídica (CPP). (CORRETA)​</a:t>
            </a:r>
          </a:p>
          <a:p>
            <a:pPr algn="just">
              <a:lnSpc>
                <a:spcPts val="2860"/>
              </a:lnSpc>
            </a:pPr>
          </a:p>
        </p:txBody>
      </p:sp>
      <p:sp>
        <p:nvSpPr>
          <p:cNvPr name="Freeform 3" id="3"/>
          <p:cNvSpPr/>
          <p:nvPr/>
        </p:nvSpPr>
        <p:spPr>
          <a:xfrm flipH="false" flipV="false" rot="0">
            <a:off x="15388955" y="8973918"/>
            <a:ext cx="1214731" cy="1214731"/>
          </a:xfrm>
          <a:custGeom>
            <a:avLst/>
            <a:gdLst/>
            <a:ahLst/>
            <a:cxnLst/>
            <a:rect r="r" b="b" t="t" l="l"/>
            <a:pathLst>
              <a:path h="1214731" w="1214731">
                <a:moveTo>
                  <a:pt x="0" y="0"/>
                </a:moveTo>
                <a:lnTo>
                  <a:pt x="1214732" y="0"/>
                </a:lnTo>
                <a:lnTo>
                  <a:pt x="1214732" y="1214731"/>
                </a:lnTo>
                <a:lnTo>
                  <a:pt x="0" y="1214731"/>
                </a:lnTo>
                <a:lnTo>
                  <a:pt x="0" y="0"/>
                </a:lnTo>
                <a:close/>
              </a:path>
            </a:pathLst>
          </a:custGeom>
          <a:blipFill>
            <a:blip r:embed="rId2"/>
            <a:stretch>
              <a:fillRect l="0" t="0" r="0" b="0"/>
            </a:stretch>
          </a:blipFill>
        </p:spPr>
      </p:sp>
      <p:sp>
        <p:nvSpPr>
          <p:cNvPr name="Freeform 4" id="4"/>
          <p:cNvSpPr/>
          <p:nvPr/>
        </p:nvSpPr>
        <p:spPr>
          <a:xfrm flipH="false" flipV="false" rot="0">
            <a:off x="16603687" y="9065773"/>
            <a:ext cx="1684313" cy="1122876"/>
          </a:xfrm>
          <a:custGeom>
            <a:avLst/>
            <a:gdLst/>
            <a:ahLst/>
            <a:cxnLst/>
            <a:rect r="r" b="b" t="t" l="l"/>
            <a:pathLst>
              <a:path h="1122876" w="1684313">
                <a:moveTo>
                  <a:pt x="0" y="0"/>
                </a:moveTo>
                <a:lnTo>
                  <a:pt x="1684313" y="0"/>
                </a:lnTo>
                <a:lnTo>
                  <a:pt x="1684313" y="1122876"/>
                </a:lnTo>
                <a:lnTo>
                  <a:pt x="0" y="1122876"/>
                </a:lnTo>
                <a:lnTo>
                  <a:pt x="0" y="0"/>
                </a:lnTo>
                <a:close/>
              </a:path>
            </a:pathLst>
          </a:custGeom>
          <a:blipFill>
            <a:blip r:embed="rId3"/>
            <a:stretch>
              <a:fillRect l="0" t="0" r="0" b="0"/>
            </a:stretch>
          </a:blipFill>
        </p:spPr>
      </p:sp>
      <p:sp>
        <p:nvSpPr>
          <p:cNvPr name="TextBox 5" id="5"/>
          <p:cNvSpPr txBox="true"/>
          <p:nvPr/>
        </p:nvSpPr>
        <p:spPr>
          <a:xfrm rot="0">
            <a:off x="5252313" y="257175"/>
            <a:ext cx="7783374" cy="771525"/>
          </a:xfrm>
          <a:prstGeom prst="rect">
            <a:avLst/>
          </a:prstGeom>
        </p:spPr>
        <p:txBody>
          <a:bodyPr anchor="t" rtlCol="false" tIns="0" lIns="0" bIns="0" rIns="0">
            <a:spAutoFit/>
          </a:bodyPr>
          <a:lstStyle/>
          <a:p>
            <a:pPr algn="ctr" marL="0" indent="0" lvl="0">
              <a:lnSpc>
                <a:spcPts val="6000"/>
              </a:lnSpc>
            </a:pPr>
            <a:r>
              <a:rPr lang="en-US" b="true" sz="5000" spc="-100">
                <a:solidFill>
                  <a:srgbClr val="000000"/>
                </a:solidFill>
                <a:latin typeface="Antonio Bold"/>
                <a:ea typeface="Antonio Bold"/>
                <a:cs typeface="Antonio Bold"/>
                <a:sym typeface="Antonio Bold"/>
              </a:rPr>
              <a:t>ENADE 2022</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438665" y="1205279"/>
            <a:ext cx="17410670" cy="7582535"/>
          </a:xfrm>
          <a:prstGeom prst="rect">
            <a:avLst/>
          </a:prstGeom>
        </p:spPr>
        <p:txBody>
          <a:bodyPr anchor="t" rtlCol="false" tIns="0" lIns="0" bIns="0" rIns="0">
            <a:spAutoFit/>
          </a:bodyPr>
          <a:lstStyle/>
          <a:p>
            <a:pPr algn="just">
              <a:lnSpc>
                <a:spcPts val="2860"/>
              </a:lnSpc>
            </a:pPr>
            <a:r>
              <a:rPr lang="en-US" sz="2200">
                <a:solidFill>
                  <a:srgbClr val="000000"/>
                </a:solidFill>
                <a:latin typeface="Open Sauce"/>
                <a:ea typeface="Open Sauce"/>
                <a:cs typeface="Open Sauce"/>
                <a:sym typeface="Open Sauce"/>
              </a:rPr>
              <a:t>QUESTÃO 24 - UMA</a:t>
            </a:r>
            <a:r>
              <a:rPr lang="en-US" sz="2200">
                <a:solidFill>
                  <a:srgbClr val="000000"/>
                </a:solidFill>
                <a:latin typeface="Open Sauce"/>
                <a:ea typeface="Open Sauce"/>
                <a:cs typeface="Open Sauce"/>
                <a:sym typeface="Open Sauce"/>
              </a:rPr>
              <a:t> sociedade empresária está avaliando a melhor opção tributária entre as permitidas pela legislação vigente. Essa análise está sendo feita exclusivamente para o Imposto de Renda da Pessoa Jurídica (IRPJ) – lucro presumido vs. lucro real..  ​</a:t>
            </a:r>
          </a:p>
          <a:p>
            <a:pPr algn="just">
              <a:lnSpc>
                <a:spcPts val="2860"/>
              </a:lnSpc>
            </a:pPr>
            <a:r>
              <a:rPr lang="en-US" sz="2200">
                <a:solidFill>
                  <a:srgbClr val="000000"/>
                </a:solidFill>
                <a:latin typeface="Open Sauce"/>
                <a:ea typeface="Open Sauce"/>
                <a:cs typeface="Open Sauce"/>
                <a:sym typeface="Open Sauce"/>
              </a:rPr>
              <a:t>Para essa análise, a sociedade está fazendo simulações com base no primeiro trimestre de um determinado exercício social, utilizando seus dados históricos e estimativas de receitas e despesas. Por meio dessas simulações, foram levantados os seguintes dados:​</a:t>
            </a:r>
          </a:p>
          <a:p>
            <a:pPr algn="just">
              <a:lnSpc>
                <a:spcPts val="2860"/>
              </a:lnSpc>
            </a:pPr>
            <a:r>
              <a:rPr lang="en-US" sz="2200">
                <a:solidFill>
                  <a:srgbClr val="000000"/>
                </a:solidFill>
                <a:latin typeface="Open Sauce"/>
                <a:ea typeface="Open Sauce"/>
                <a:cs typeface="Open Sauce"/>
                <a:sym typeface="Open Sauce"/>
              </a:rPr>
              <a:t>​</a:t>
            </a:r>
          </a:p>
          <a:p>
            <a:pPr algn="just">
              <a:lnSpc>
                <a:spcPts val="2860"/>
              </a:lnSpc>
            </a:pPr>
            <a:r>
              <a:rPr lang="en-US" sz="2200">
                <a:solidFill>
                  <a:srgbClr val="000000"/>
                </a:solidFill>
                <a:latin typeface="Open Sauce"/>
                <a:ea typeface="Open Sauce"/>
                <a:cs typeface="Open Sauce"/>
                <a:sym typeface="Open Sauce"/>
              </a:rPr>
              <a:t>A partir das informações apresentadas e com base na comparação entre os regimes tributários de lucro presumido e lucro real, assinale a opção correta. ​</a:t>
            </a:r>
          </a:p>
          <a:p>
            <a:pPr algn="just">
              <a:lnSpc>
                <a:spcPts val="2860"/>
              </a:lnSpc>
            </a:pPr>
            <a:r>
              <a:rPr lang="en-US" sz="2200">
                <a:solidFill>
                  <a:srgbClr val="000000"/>
                </a:solidFill>
                <a:latin typeface="Open Sauce"/>
                <a:ea typeface="Open Sauce"/>
                <a:cs typeface="Open Sauce"/>
                <a:sym typeface="Open Sauce"/>
              </a:rPr>
              <a:t>​</a:t>
            </a:r>
          </a:p>
          <a:p>
            <a:pPr algn="just">
              <a:lnSpc>
                <a:spcPts val="2860"/>
              </a:lnSpc>
            </a:pPr>
            <a:r>
              <a:rPr lang="en-US" sz="2200">
                <a:solidFill>
                  <a:srgbClr val="000000"/>
                </a:solidFill>
                <a:latin typeface="Open Sauce"/>
                <a:ea typeface="Open Sauce"/>
                <a:cs typeface="Open Sauce"/>
                <a:sym typeface="Open Sauce"/>
              </a:rPr>
              <a:t>A) O total de IRPJ calculado para o período simulado pelo lucro presumido foi de R$ 9 000,00 e pelo lucro real foi de R$ 14 000,00. ​</a:t>
            </a:r>
          </a:p>
          <a:p>
            <a:pPr algn="just">
              <a:lnSpc>
                <a:spcPts val="2860"/>
              </a:lnSpc>
            </a:pPr>
            <a:r>
              <a:rPr lang="en-US" sz="2200">
                <a:solidFill>
                  <a:srgbClr val="000000"/>
                </a:solidFill>
                <a:latin typeface="Open Sauce"/>
                <a:ea typeface="Open Sauce"/>
                <a:cs typeface="Open Sauce"/>
                <a:sym typeface="Open Sauce"/>
              </a:rPr>
              <a:t>B)</a:t>
            </a:r>
            <a:r>
              <a:rPr lang="en-US" sz="2200">
                <a:solidFill>
                  <a:srgbClr val="000000"/>
                </a:solidFill>
                <a:latin typeface="Open Sauce"/>
                <a:ea typeface="Open Sauce"/>
                <a:cs typeface="Open Sauce"/>
                <a:sym typeface="Open Sauce"/>
              </a:rPr>
              <a:t> </a:t>
            </a:r>
            <a:r>
              <a:rPr lang="en-US" sz="2200">
                <a:solidFill>
                  <a:srgbClr val="000000"/>
                </a:solidFill>
                <a:latin typeface="Open Sauce"/>
                <a:ea typeface="Open Sauce"/>
                <a:cs typeface="Open Sauce"/>
                <a:sym typeface="Open Sauce"/>
              </a:rPr>
              <a:t>O</a:t>
            </a:r>
            <a:r>
              <a:rPr lang="en-US" sz="2200">
                <a:solidFill>
                  <a:srgbClr val="000000"/>
                </a:solidFill>
                <a:latin typeface="Open Sauce"/>
                <a:ea typeface="Open Sauce"/>
                <a:cs typeface="Open Sauce"/>
                <a:sym typeface="Open Sauce"/>
              </a:rPr>
              <a:t> </a:t>
            </a:r>
            <a:r>
              <a:rPr lang="en-US" sz="2200">
                <a:solidFill>
                  <a:srgbClr val="000000"/>
                </a:solidFill>
                <a:latin typeface="Open Sauce"/>
                <a:ea typeface="Open Sauce"/>
                <a:cs typeface="Open Sauce"/>
                <a:sym typeface="Open Sauce"/>
              </a:rPr>
              <a:t>t</a:t>
            </a:r>
            <a:r>
              <a:rPr lang="en-US" sz="2200">
                <a:solidFill>
                  <a:srgbClr val="000000"/>
                </a:solidFill>
                <a:latin typeface="Open Sauce"/>
                <a:ea typeface="Open Sauce"/>
                <a:cs typeface="Open Sauce"/>
                <a:sym typeface="Open Sauce"/>
              </a:rPr>
              <a:t>o</a:t>
            </a:r>
            <a:r>
              <a:rPr lang="en-US" sz="2200">
                <a:solidFill>
                  <a:srgbClr val="000000"/>
                </a:solidFill>
                <a:latin typeface="Open Sauce"/>
                <a:ea typeface="Open Sauce"/>
                <a:cs typeface="Open Sauce"/>
                <a:sym typeface="Open Sauce"/>
              </a:rPr>
              <a:t>tal</a:t>
            </a:r>
            <a:r>
              <a:rPr lang="en-US" sz="2200">
                <a:solidFill>
                  <a:srgbClr val="000000"/>
                </a:solidFill>
                <a:latin typeface="Open Sauce"/>
                <a:ea typeface="Open Sauce"/>
                <a:cs typeface="Open Sauce"/>
                <a:sym typeface="Open Sauce"/>
              </a:rPr>
              <a:t> </a:t>
            </a:r>
            <a:r>
              <a:rPr lang="en-US" sz="2200">
                <a:solidFill>
                  <a:srgbClr val="000000"/>
                </a:solidFill>
                <a:latin typeface="Open Sauce"/>
                <a:ea typeface="Open Sauce"/>
                <a:cs typeface="Open Sauce"/>
                <a:sym typeface="Open Sauce"/>
              </a:rPr>
              <a:t>de IRPJ</a:t>
            </a:r>
            <a:r>
              <a:rPr lang="en-US" sz="2200">
                <a:solidFill>
                  <a:srgbClr val="000000"/>
                </a:solidFill>
                <a:latin typeface="Open Sauce"/>
                <a:ea typeface="Open Sauce"/>
                <a:cs typeface="Open Sauce"/>
                <a:sym typeface="Open Sauce"/>
              </a:rPr>
              <a:t> </a:t>
            </a:r>
            <a:r>
              <a:rPr lang="en-US" sz="2200">
                <a:solidFill>
                  <a:srgbClr val="000000"/>
                </a:solidFill>
                <a:latin typeface="Open Sauce"/>
                <a:ea typeface="Open Sauce"/>
                <a:cs typeface="Open Sauce"/>
                <a:sym typeface="Open Sauce"/>
              </a:rPr>
              <a:t>c</a:t>
            </a:r>
            <a:r>
              <a:rPr lang="en-US" sz="2200">
                <a:solidFill>
                  <a:srgbClr val="000000"/>
                </a:solidFill>
                <a:latin typeface="Open Sauce"/>
                <a:ea typeface="Open Sauce"/>
                <a:cs typeface="Open Sauce"/>
                <a:sym typeface="Open Sauce"/>
              </a:rPr>
              <a:t>a</a:t>
            </a:r>
            <a:r>
              <a:rPr lang="en-US" sz="2200">
                <a:solidFill>
                  <a:srgbClr val="000000"/>
                </a:solidFill>
                <a:latin typeface="Open Sauce"/>
                <a:ea typeface="Open Sauce"/>
                <a:cs typeface="Open Sauce"/>
                <a:sym typeface="Open Sauce"/>
              </a:rPr>
              <a:t>l</a:t>
            </a:r>
            <a:r>
              <a:rPr lang="en-US" sz="2200">
                <a:solidFill>
                  <a:srgbClr val="000000"/>
                </a:solidFill>
                <a:latin typeface="Open Sauce"/>
                <a:ea typeface="Open Sauce"/>
                <a:cs typeface="Open Sauce"/>
                <a:sym typeface="Open Sauce"/>
              </a:rPr>
              <a:t>cula</a:t>
            </a:r>
            <a:r>
              <a:rPr lang="en-US" sz="2200">
                <a:solidFill>
                  <a:srgbClr val="000000"/>
                </a:solidFill>
                <a:latin typeface="Open Sauce"/>
                <a:ea typeface="Open Sauce"/>
                <a:cs typeface="Open Sauce"/>
                <a:sym typeface="Open Sauce"/>
              </a:rPr>
              <a:t>do</a:t>
            </a:r>
            <a:r>
              <a:rPr lang="en-US" sz="2200">
                <a:solidFill>
                  <a:srgbClr val="000000"/>
                </a:solidFill>
                <a:latin typeface="Open Sauce"/>
                <a:ea typeface="Open Sauce"/>
                <a:cs typeface="Open Sauce"/>
                <a:sym typeface="Open Sauce"/>
              </a:rPr>
              <a:t> para o </a:t>
            </a:r>
            <a:r>
              <a:rPr lang="en-US" sz="2200">
                <a:solidFill>
                  <a:srgbClr val="000000"/>
                </a:solidFill>
                <a:latin typeface="Open Sauce"/>
                <a:ea typeface="Open Sauce"/>
                <a:cs typeface="Open Sauce"/>
                <a:sym typeface="Open Sauce"/>
              </a:rPr>
              <a:t>p</a:t>
            </a:r>
            <a:r>
              <a:rPr lang="en-US" sz="2200">
                <a:solidFill>
                  <a:srgbClr val="000000"/>
                </a:solidFill>
                <a:latin typeface="Open Sauce"/>
                <a:ea typeface="Open Sauce"/>
                <a:cs typeface="Open Sauce"/>
                <a:sym typeface="Open Sauce"/>
              </a:rPr>
              <a:t>er</a:t>
            </a:r>
            <a:r>
              <a:rPr lang="en-US" sz="2200">
                <a:solidFill>
                  <a:srgbClr val="000000"/>
                </a:solidFill>
                <a:latin typeface="Open Sauce"/>
                <a:ea typeface="Open Sauce"/>
                <a:cs typeface="Open Sauce"/>
                <a:sym typeface="Open Sauce"/>
              </a:rPr>
              <a:t>í</a:t>
            </a:r>
            <a:r>
              <a:rPr lang="en-US" sz="2200">
                <a:solidFill>
                  <a:srgbClr val="000000"/>
                </a:solidFill>
                <a:latin typeface="Open Sauce"/>
                <a:ea typeface="Open Sauce"/>
                <a:cs typeface="Open Sauce"/>
                <a:sym typeface="Open Sauce"/>
              </a:rPr>
              <a:t>o</a:t>
            </a:r>
            <a:r>
              <a:rPr lang="en-US" sz="2200">
                <a:solidFill>
                  <a:srgbClr val="000000"/>
                </a:solidFill>
                <a:latin typeface="Open Sauce"/>
                <a:ea typeface="Open Sauce"/>
                <a:cs typeface="Open Sauce"/>
                <a:sym typeface="Open Sauce"/>
              </a:rPr>
              <a:t>d</a:t>
            </a:r>
            <a:r>
              <a:rPr lang="en-US" sz="2200">
                <a:solidFill>
                  <a:srgbClr val="000000"/>
                </a:solidFill>
                <a:latin typeface="Open Sauce"/>
                <a:ea typeface="Open Sauce"/>
                <a:cs typeface="Open Sauce"/>
                <a:sym typeface="Open Sauce"/>
              </a:rPr>
              <a:t>o </a:t>
            </a:r>
            <a:r>
              <a:rPr lang="en-US" sz="2200">
                <a:solidFill>
                  <a:srgbClr val="000000"/>
                </a:solidFill>
                <a:latin typeface="Open Sauce"/>
                <a:ea typeface="Open Sauce"/>
                <a:cs typeface="Open Sauce"/>
                <a:sym typeface="Open Sauce"/>
              </a:rPr>
              <a:t>s</a:t>
            </a:r>
            <a:r>
              <a:rPr lang="en-US" sz="2200">
                <a:solidFill>
                  <a:srgbClr val="000000"/>
                </a:solidFill>
                <a:latin typeface="Open Sauce"/>
                <a:ea typeface="Open Sauce"/>
                <a:cs typeface="Open Sauce"/>
                <a:sym typeface="Open Sauce"/>
              </a:rPr>
              <a:t>im</a:t>
            </a:r>
            <a:r>
              <a:rPr lang="en-US" sz="2200">
                <a:solidFill>
                  <a:srgbClr val="000000"/>
                </a:solidFill>
                <a:latin typeface="Open Sauce"/>
                <a:ea typeface="Open Sauce"/>
                <a:cs typeface="Open Sauce"/>
                <a:sym typeface="Open Sauce"/>
              </a:rPr>
              <a:t>ulad</a:t>
            </a:r>
            <a:r>
              <a:rPr lang="en-US" sz="2200">
                <a:solidFill>
                  <a:srgbClr val="000000"/>
                </a:solidFill>
                <a:latin typeface="Open Sauce"/>
                <a:ea typeface="Open Sauce"/>
                <a:cs typeface="Open Sauce"/>
                <a:sym typeface="Open Sauce"/>
              </a:rPr>
              <a:t>o </a:t>
            </a:r>
            <a:r>
              <a:rPr lang="en-US" sz="2200">
                <a:solidFill>
                  <a:srgbClr val="000000"/>
                </a:solidFill>
                <a:latin typeface="Open Sauce"/>
                <a:ea typeface="Open Sauce"/>
                <a:cs typeface="Open Sauce"/>
                <a:sym typeface="Open Sauce"/>
              </a:rPr>
              <a:t>pel</a:t>
            </a:r>
            <a:r>
              <a:rPr lang="en-US" sz="2200">
                <a:solidFill>
                  <a:srgbClr val="000000"/>
                </a:solidFill>
                <a:latin typeface="Open Sauce"/>
                <a:ea typeface="Open Sauce"/>
                <a:cs typeface="Open Sauce"/>
                <a:sym typeface="Open Sauce"/>
              </a:rPr>
              <a:t>o </a:t>
            </a:r>
            <a:r>
              <a:rPr lang="en-US" sz="2200">
                <a:solidFill>
                  <a:srgbClr val="000000"/>
                </a:solidFill>
                <a:latin typeface="Open Sauce"/>
                <a:ea typeface="Open Sauce"/>
                <a:cs typeface="Open Sauce"/>
                <a:sym typeface="Open Sauce"/>
              </a:rPr>
              <a:t>l</a:t>
            </a:r>
            <a:r>
              <a:rPr lang="en-US" sz="2200">
                <a:solidFill>
                  <a:srgbClr val="000000"/>
                </a:solidFill>
                <a:latin typeface="Open Sauce"/>
                <a:ea typeface="Open Sauce"/>
                <a:cs typeface="Open Sauce"/>
                <a:sym typeface="Open Sauce"/>
              </a:rPr>
              <a:t>u</a:t>
            </a:r>
            <a:r>
              <a:rPr lang="en-US" sz="2200">
                <a:solidFill>
                  <a:srgbClr val="000000"/>
                </a:solidFill>
                <a:latin typeface="Open Sauce"/>
                <a:ea typeface="Open Sauce"/>
                <a:cs typeface="Open Sauce"/>
                <a:sym typeface="Open Sauce"/>
              </a:rPr>
              <a:t>cr</a:t>
            </a:r>
            <a:r>
              <a:rPr lang="en-US" sz="2200">
                <a:solidFill>
                  <a:srgbClr val="000000"/>
                </a:solidFill>
                <a:latin typeface="Open Sauce"/>
                <a:ea typeface="Open Sauce"/>
                <a:cs typeface="Open Sauce"/>
                <a:sym typeface="Open Sauce"/>
              </a:rPr>
              <a:t>o </a:t>
            </a:r>
            <a:r>
              <a:rPr lang="en-US" sz="2200">
                <a:solidFill>
                  <a:srgbClr val="000000"/>
                </a:solidFill>
                <a:latin typeface="Open Sauce"/>
                <a:ea typeface="Open Sauce"/>
                <a:cs typeface="Open Sauce"/>
                <a:sym typeface="Open Sauce"/>
              </a:rPr>
              <a:t>p</a:t>
            </a:r>
            <a:r>
              <a:rPr lang="en-US" sz="2200">
                <a:solidFill>
                  <a:srgbClr val="000000"/>
                </a:solidFill>
                <a:latin typeface="Open Sauce"/>
                <a:ea typeface="Open Sauce"/>
                <a:cs typeface="Open Sauce"/>
                <a:sym typeface="Open Sauce"/>
              </a:rPr>
              <a:t>r</a:t>
            </a:r>
            <a:r>
              <a:rPr lang="en-US" sz="2200">
                <a:solidFill>
                  <a:srgbClr val="000000"/>
                </a:solidFill>
                <a:latin typeface="Open Sauce"/>
                <a:ea typeface="Open Sauce"/>
                <a:cs typeface="Open Sauce"/>
                <a:sym typeface="Open Sauce"/>
              </a:rPr>
              <a:t>esum</a:t>
            </a:r>
            <a:r>
              <a:rPr lang="en-US" sz="2200">
                <a:solidFill>
                  <a:srgbClr val="000000"/>
                </a:solidFill>
                <a:latin typeface="Open Sauce"/>
                <a:ea typeface="Open Sauce"/>
                <a:cs typeface="Open Sauce"/>
                <a:sym typeface="Open Sauce"/>
              </a:rPr>
              <a:t>ido </a:t>
            </a:r>
            <a:r>
              <a:rPr lang="en-US" sz="2200">
                <a:solidFill>
                  <a:srgbClr val="000000"/>
                </a:solidFill>
                <a:latin typeface="Open Sauce"/>
                <a:ea typeface="Open Sauce"/>
                <a:cs typeface="Open Sauce"/>
                <a:sym typeface="Open Sauce"/>
              </a:rPr>
              <a:t>f</a:t>
            </a:r>
            <a:r>
              <a:rPr lang="en-US" sz="2200">
                <a:solidFill>
                  <a:srgbClr val="000000"/>
                </a:solidFill>
                <a:latin typeface="Open Sauce"/>
                <a:ea typeface="Open Sauce"/>
                <a:cs typeface="Open Sauce"/>
                <a:sym typeface="Open Sauce"/>
              </a:rPr>
              <a:t>o</a:t>
            </a:r>
            <a:r>
              <a:rPr lang="en-US" sz="2200">
                <a:solidFill>
                  <a:srgbClr val="000000"/>
                </a:solidFill>
                <a:latin typeface="Open Sauce"/>
                <a:ea typeface="Open Sauce"/>
                <a:cs typeface="Open Sauce"/>
                <a:sym typeface="Open Sauce"/>
              </a:rPr>
              <a:t>i</a:t>
            </a:r>
            <a:r>
              <a:rPr lang="en-US" sz="2200">
                <a:solidFill>
                  <a:srgbClr val="000000"/>
                </a:solidFill>
                <a:latin typeface="Open Sauce"/>
                <a:ea typeface="Open Sauce"/>
                <a:cs typeface="Open Sauce"/>
                <a:sym typeface="Open Sauce"/>
              </a:rPr>
              <a:t> de </a:t>
            </a:r>
            <a:r>
              <a:rPr lang="en-US" sz="2200">
                <a:solidFill>
                  <a:srgbClr val="000000"/>
                </a:solidFill>
                <a:latin typeface="Open Sauce"/>
                <a:ea typeface="Open Sauce"/>
                <a:cs typeface="Open Sauce"/>
                <a:sym typeface="Open Sauce"/>
              </a:rPr>
              <a:t>R$ 9 000,00 </a:t>
            </a:r>
            <a:r>
              <a:rPr lang="en-US" sz="2200">
                <a:solidFill>
                  <a:srgbClr val="000000"/>
                </a:solidFill>
                <a:latin typeface="Open Sauce"/>
                <a:ea typeface="Open Sauce"/>
                <a:cs typeface="Open Sauce"/>
                <a:sym typeface="Open Sauce"/>
              </a:rPr>
              <a:t>e </a:t>
            </a:r>
            <a:r>
              <a:rPr lang="en-US" sz="2200">
                <a:solidFill>
                  <a:srgbClr val="000000"/>
                </a:solidFill>
                <a:latin typeface="Open Sauce"/>
                <a:ea typeface="Open Sauce"/>
                <a:cs typeface="Open Sauce"/>
                <a:sym typeface="Open Sauce"/>
              </a:rPr>
              <a:t>p</a:t>
            </a:r>
            <a:r>
              <a:rPr lang="en-US" sz="2200">
                <a:solidFill>
                  <a:srgbClr val="000000"/>
                </a:solidFill>
                <a:latin typeface="Open Sauce"/>
                <a:ea typeface="Open Sauce"/>
                <a:cs typeface="Open Sauce"/>
                <a:sym typeface="Open Sauce"/>
              </a:rPr>
              <a:t>e</a:t>
            </a:r>
            <a:r>
              <a:rPr lang="en-US" sz="2200">
                <a:solidFill>
                  <a:srgbClr val="000000"/>
                </a:solidFill>
                <a:latin typeface="Open Sauce"/>
                <a:ea typeface="Open Sauce"/>
                <a:cs typeface="Open Sauce"/>
                <a:sym typeface="Open Sauce"/>
              </a:rPr>
              <a:t>lo</a:t>
            </a:r>
            <a:r>
              <a:rPr lang="en-US" sz="2200">
                <a:solidFill>
                  <a:srgbClr val="000000"/>
                </a:solidFill>
                <a:latin typeface="Open Sauce"/>
                <a:ea typeface="Open Sauce"/>
                <a:cs typeface="Open Sauce"/>
                <a:sym typeface="Open Sauce"/>
              </a:rPr>
              <a:t> </a:t>
            </a:r>
            <a:r>
              <a:rPr lang="en-US" sz="2200">
                <a:solidFill>
                  <a:srgbClr val="000000"/>
                </a:solidFill>
                <a:latin typeface="Open Sauce"/>
                <a:ea typeface="Open Sauce"/>
                <a:cs typeface="Open Sauce"/>
                <a:sym typeface="Open Sauce"/>
              </a:rPr>
              <a:t>luc</a:t>
            </a:r>
            <a:r>
              <a:rPr lang="en-US" sz="2200">
                <a:solidFill>
                  <a:srgbClr val="000000"/>
                </a:solidFill>
                <a:latin typeface="Open Sauce"/>
                <a:ea typeface="Open Sauce"/>
                <a:cs typeface="Open Sauce"/>
                <a:sym typeface="Open Sauce"/>
              </a:rPr>
              <a:t>r</a:t>
            </a:r>
            <a:r>
              <a:rPr lang="en-US" sz="2200">
                <a:solidFill>
                  <a:srgbClr val="000000"/>
                </a:solidFill>
                <a:latin typeface="Open Sauce"/>
                <a:ea typeface="Open Sauce"/>
                <a:cs typeface="Open Sauce"/>
                <a:sym typeface="Open Sauce"/>
              </a:rPr>
              <a:t>o </a:t>
            </a:r>
            <a:r>
              <a:rPr lang="en-US" sz="2200">
                <a:solidFill>
                  <a:srgbClr val="000000"/>
                </a:solidFill>
                <a:latin typeface="Open Sauce"/>
                <a:ea typeface="Open Sauce"/>
                <a:cs typeface="Open Sauce"/>
                <a:sym typeface="Open Sauce"/>
              </a:rPr>
              <a:t>rea</a:t>
            </a:r>
            <a:r>
              <a:rPr lang="en-US" sz="2200">
                <a:solidFill>
                  <a:srgbClr val="000000"/>
                </a:solidFill>
                <a:latin typeface="Open Sauce"/>
                <a:ea typeface="Open Sauce"/>
                <a:cs typeface="Open Sauce"/>
                <a:sym typeface="Open Sauce"/>
              </a:rPr>
              <a:t>l f</a:t>
            </a:r>
            <a:r>
              <a:rPr lang="en-US" sz="2200">
                <a:solidFill>
                  <a:srgbClr val="000000"/>
                </a:solidFill>
                <a:latin typeface="Open Sauce"/>
                <a:ea typeface="Open Sauce"/>
                <a:cs typeface="Open Sauce"/>
                <a:sym typeface="Open Sauce"/>
              </a:rPr>
              <a:t>o</a:t>
            </a:r>
            <a:r>
              <a:rPr lang="en-US" sz="2200">
                <a:solidFill>
                  <a:srgbClr val="000000"/>
                </a:solidFill>
                <a:latin typeface="Open Sauce"/>
                <a:ea typeface="Open Sauce"/>
                <a:cs typeface="Open Sauce"/>
                <a:sym typeface="Open Sauce"/>
              </a:rPr>
              <a:t>i</a:t>
            </a:r>
            <a:r>
              <a:rPr lang="en-US" sz="2200">
                <a:solidFill>
                  <a:srgbClr val="000000"/>
                </a:solidFill>
                <a:latin typeface="Open Sauce"/>
                <a:ea typeface="Open Sauce"/>
                <a:cs typeface="Open Sauce"/>
                <a:sym typeface="Open Sauce"/>
              </a:rPr>
              <a:t> de </a:t>
            </a:r>
            <a:r>
              <a:rPr lang="en-US" sz="2200">
                <a:solidFill>
                  <a:srgbClr val="000000"/>
                </a:solidFill>
                <a:latin typeface="Open Sauce"/>
                <a:ea typeface="Open Sauce"/>
                <a:cs typeface="Open Sauce"/>
                <a:sym typeface="Open Sauce"/>
              </a:rPr>
              <a:t>R$ 19 000,00. ​</a:t>
            </a:r>
          </a:p>
          <a:p>
            <a:pPr algn="just">
              <a:lnSpc>
                <a:spcPts val="2860"/>
              </a:lnSpc>
            </a:pPr>
            <a:r>
              <a:rPr lang="en-US" sz="2200">
                <a:solidFill>
                  <a:srgbClr val="000000"/>
                </a:solidFill>
                <a:latin typeface="Open Sauce"/>
                <a:ea typeface="Open Sauce"/>
                <a:cs typeface="Open Sauce"/>
                <a:sym typeface="Open Sauce"/>
              </a:rPr>
              <a:t>C) O t</a:t>
            </a:r>
            <a:r>
              <a:rPr lang="en-US" sz="2200">
                <a:solidFill>
                  <a:srgbClr val="000000"/>
                </a:solidFill>
                <a:latin typeface="Open Sauce"/>
                <a:ea typeface="Open Sauce"/>
                <a:cs typeface="Open Sauce"/>
                <a:sym typeface="Open Sauce"/>
              </a:rPr>
              <a:t>o</a:t>
            </a:r>
            <a:r>
              <a:rPr lang="en-US" sz="2200">
                <a:solidFill>
                  <a:srgbClr val="000000"/>
                </a:solidFill>
                <a:latin typeface="Open Sauce"/>
                <a:ea typeface="Open Sauce"/>
                <a:cs typeface="Open Sauce"/>
                <a:sym typeface="Open Sauce"/>
              </a:rPr>
              <a:t>t</a:t>
            </a:r>
            <a:r>
              <a:rPr lang="en-US" sz="2200">
                <a:solidFill>
                  <a:srgbClr val="000000"/>
                </a:solidFill>
                <a:latin typeface="Open Sauce"/>
                <a:ea typeface="Open Sauce"/>
                <a:cs typeface="Open Sauce"/>
                <a:sym typeface="Open Sauce"/>
              </a:rPr>
              <a:t>al </a:t>
            </a:r>
            <a:r>
              <a:rPr lang="en-US" sz="2200">
                <a:solidFill>
                  <a:srgbClr val="000000"/>
                </a:solidFill>
                <a:latin typeface="Open Sauce"/>
                <a:ea typeface="Open Sauce"/>
                <a:cs typeface="Open Sauce"/>
                <a:sym typeface="Open Sauce"/>
              </a:rPr>
              <a:t>d</a:t>
            </a:r>
            <a:r>
              <a:rPr lang="en-US" sz="2200">
                <a:solidFill>
                  <a:srgbClr val="000000"/>
                </a:solidFill>
                <a:latin typeface="Open Sauce"/>
                <a:ea typeface="Open Sauce"/>
                <a:cs typeface="Open Sauce"/>
                <a:sym typeface="Open Sauce"/>
              </a:rPr>
              <a:t>e </a:t>
            </a:r>
            <a:r>
              <a:rPr lang="en-US" sz="2200">
                <a:solidFill>
                  <a:srgbClr val="000000"/>
                </a:solidFill>
                <a:latin typeface="Open Sauce"/>
                <a:ea typeface="Open Sauce"/>
                <a:cs typeface="Open Sauce"/>
                <a:sym typeface="Open Sauce"/>
              </a:rPr>
              <a:t>IRPJ</a:t>
            </a:r>
            <a:r>
              <a:rPr lang="en-US" sz="2200">
                <a:solidFill>
                  <a:srgbClr val="000000"/>
                </a:solidFill>
                <a:latin typeface="Open Sauce"/>
                <a:ea typeface="Open Sauce"/>
                <a:cs typeface="Open Sauce"/>
                <a:sym typeface="Open Sauce"/>
              </a:rPr>
              <a:t> </a:t>
            </a:r>
            <a:r>
              <a:rPr lang="en-US" sz="2200">
                <a:solidFill>
                  <a:srgbClr val="000000"/>
                </a:solidFill>
                <a:latin typeface="Open Sauce"/>
                <a:ea typeface="Open Sauce"/>
                <a:cs typeface="Open Sauce"/>
                <a:sym typeface="Open Sauce"/>
              </a:rPr>
              <a:t>c</a:t>
            </a:r>
            <a:r>
              <a:rPr lang="en-US" sz="2200">
                <a:solidFill>
                  <a:srgbClr val="000000"/>
                </a:solidFill>
                <a:latin typeface="Open Sauce"/>
                <a:ea typeface="Open Sauce"/>
                <a:cs typeface="Open Sauce"/>
                <a:sym typeface="Open Sauce"/>
              </a:rPr>
              <a:t>al</a:t>
            </a:r>
            <a:r>
              <a:rPr lang="en-US" sz="2200">
                <a:solidFill>
                  <a:srgbClr val="000000"/>
                </a:solidFill>
                <a:latin typeface="Open Sauce"/>
                <a:ea typeface="Open Sauce"/>
                <a:cs typeface="Open Sauce"/>
                <a:sym typeface="Open Sauce"/>
              </a:rPr>
              <a:t>c</a:t>
            </a:r>
            <a:r>
              <a:rPr lang="en-US" sz="2200">
                <a:solidFill>
                  <a:srgbClr val="000000"/>
                </a:solidFill>
                <a:latin typeface="Open Sauce"/>
                <a:ea typeface="Open Sauce"/>
                <a:cs typeface="Open Sauce"/>
                <a:sym typeface="Open Sauce"/>
              </a:rPr>
              <a:t>u</a:t>
            </a:r>
            <a:r>
              <a:rPr lang="en-US" sz="2200">
                <a:solidFill>
                  <a:srgbClr val="000000"/>
                </a:solidFill>
                <a:latin typeface="Open Sauce"/>
                <a:ea typeface="Open Sauce"/>
                <a:cs typeface="Open Sauce"/>
                <a:sym typeface="Open Sauce"/>
              </a:rPr>
              <a:t>l</a:t>
            </a:r>
            <a:r>
              <a:rPr lang="en-US" sz="2200">
                <a:solidFill>
                  <a:srgbClr val="000000"/>
                </a:solidFill>
                <a:latin typeface="Open Sauce"/>
                <a:ea typeface="Open Sauce"/>
                <a:cs typeface="Open Sauce"/>
                <a:sym typeface="Open Sauce"/>
              </a:rPr>
              <a:t>a</a:t>
            </a:r>
            <a:r>
              <a:rPr lang="en-US" sz="2200">
                <a:solidFill>
                  <a:srgbClr val="000000"/>
                </a:solidFill>
                <a:latin typeface="Open Sauce"/>
                <a:ea typeface="Open Sauce"/>
                <a:cs typeface="Open Sauce"/>
                <a:sym typeface="Open Sauce"/>
              </a:rPr>
              <a:t>do</a:t>
            </a:r>
            <a:r>
              <a:rPr lang="en-US" sz="2200">
                <a:solidFill>
                  <a:srgbClr val="000000"/>
                </a:solidFill>
                <a:latin typeface="Open Sauce"/>
                <a:ea typeface="Open Sauce"/>
                <a:cs typeface="Open Sauce"/>
                <a:sym typeface="Open Sauce"/>
              </a:rPr>
              <a:t> </a:t>
            </a:r>
            <a:r>
              <a:rPr lang="en-US" sz="2200">
                <a:solidFill>
                  <a:srgbClr val="000000"/>
                </a:solidFill>
                <a:latin typeface="Open Sauce"/>
                <a:ea typeface="Open Sauce"/>
                <a:cs typeface="Open Sauce"/>
                <a:sym typeface="Open Sauce"/>
              </a:rPr>
              <a:t>p</a:t>
            </a:r>
            <a:r>
              <a:rPr lang="en-US" sz="2200">
                <a:solidFill>
                  <a:srgbClr val="000000"/>
                </a:solidFill>
                <a:latin typeface="Open Sauce"/>
                <a:ea typeface="Open Sauce"/>
                <a:cs typeface="Open Sauce"/>
                <a:sym typeface="Open Sauce"/>
              </a:rPr>
              <a:t>ara</a:t>
            </a:r>
            <a:r>
              <a:rPr lang="en-US" sz="2200">
                <a:solidFill>
                  <a:srgbClr val="000000"/>
                </a:solidFill>
                <a:latin typeface="Open Sauce"/>
                <a:ea typeface="Open Sauce"/>
                <a:cs typeface="Open Sauce"/>
                <a:sym typeface="Open Sauce"/>
              </a:rPr>
              <a:t> o</a:t>
            </a:r>
            <a:r>
              <a:rPr lang="en-US" sz="2200">
                <a:solidFill>
                  <a:srgbClr val="000000"/>
                </a:solidFill>
                <a:latin typeface="Open Sauce"/>
                <a:ea typeface="Open Sauce"/>
                <a:cs typeface="Open Sauce"/>
                <a:sym typeface="Open Sauce"/>
              </a:rPr>
              <a:t> </a:t>
            </a:r>
            <a:r>
              <a:rPr lang="en-US" sz="2200">
                <a:solidFill>
                  <a:srgbClr val="000000"/>
                </a:solidFill>
                <a:latin typeface="Open Sauce"/>
                <a:ea typeface="Open Sauce"/>
                <a:cs typeface="Open Sauce"/>
                <a:sym typeface="Open Sauce"/>
              </a:rPr>
              <a:t>p</a:t>
            </a:r>
            <a:r>
              <a:rPr lang="en-US" sz="2200">
                <a:solidFill>
                  <a:srgbClr val="000000"/>
                </a:solidFill>
                <a:latin typeface="Open Sauce"/>
                <a:ea typeface="Open Sauce"/>
                <a:cs typeface="Open Sauce"/>
                <a:sym typeface="Open Sauce"/>
              </a:rPr>
              <a:t>er</a:t>
            </a:r>
            <a:r>
              <a:rPr lang="en-US" sz="2200">
                <a:solidFill>
                  <a:srgbClr val="000000"/>
                </a:solidFill>
                <a:latin typeface="Open Sauce"/>
                <a:ea typeface="Open Sauce"/>
                <a:cs typeface="Open Sauce"/>
                <a:sym typeface="Open Sauce"/>
              </a:rPr>
              <a:t>í</a:t>
            </a:r>
            <a:r>
              <a:rPr lang="en-US" sz="2200">
                <a:solidFill>
                  <a:srgbClr val="000000"/>
                </a:solidFill>
                <a:latin typeface="Open Sauce"/>
                <a:ea typeface="Open Sauce"/>
                <a:cs typeface="Open Sauce"/>
                <a:sym typeface="Open Sauce"/>
              </a:rPr>
              <a:t>o</a:t>
            </a:r>
            <a:r>
              <a:rPr lang="en-US" sz="2200">
                <a:solidFill>
                  <a:srgbClr val="000000"/>
                </a:solidFill>
                <a:latin typeface="Open Sauce"/>
                <a:ea typeface="Open Sauce"/>
                <a:cs typeface="Open Sauce"/>
                <a:sym typeface="Open Sauce"/>
              </a:rPr>
              <a:t>d</a:t>
            </a:r>
            <a:r>
              <a:rPr lang="en-US" sz="2200">
                <a:solidFill>
                  <a:srgbClr val="000000"/>
                </a:solidFill>
                <a:latin typeface="Open Sauce"/>
                <a:ea typeface="Open Sauce"/>
                <a:cs typeface="Open Sauce"/>
                <a:sym typeface="Open Sauce"/>
              </a:rPr>
              <a:t>o </a:t>
            </a:r>
            <a:r>
              <a:rPr lang="en-US" sz="2200">
                <a:solidFill>
                  <a:srgbClr val="000000"/>
                </a:solidFill>
                <a:latin typeface="Open Sauce"/>
                <a:ea typeface="Open Sauce"/>
                <a:cs typeface="Open Sauce"/>
                <a:sym typeface="Open Sauce"/>
              </a:rPr>
              <a:t>s</a:t>
            </a:r>
            <a:r>
              <a:rPr lang="en-US" sz="2200">
                <a:solidFill>
                  <a:srgbClr val="000000"/>
                </a:solidFill>
                <a:latin typeface="Open Sauce"/>
                <a:ea typeface="Open Sauce"/>
                <a:cs typeface="Open Sauce"/>
                <a:sym typeface="Open Sauce"/>
              </a:rPr>
              <a:t>i</a:t>
            </a:r>
            <a:r>
              <a:rPr lang="en-US" sz="2200">
                <a:solidFill>
                  <a:srgbClr val="000000"/>
                </a:solidFill>
                <a:latin typeface="Open Sauce"/>
                <a:ea typeface="Open Sauce"/>
                <a:cs typeface="Open Sauce"/>
                <a:sym typeface="Open Sauce"/>
              </a:rPr>
              <a:t>mul</a:t>
            </a:r>
            <a:r>
              <a:rPr lang="en-US" sz="2200">
                <a:solidFill>
                  <a:srgbClr val="000000"/>
                </a:solidFill>
                <a:latin typeface="Open Sauce"/>
                <a:ea typeface="Open Sauce"/>
                <a:cs typeface="Open Sauce"/>
                <a:sym typeface="Open Sauce"/>
              </a:rPr>
              <a:t>ad</a:t>
            </a:r>
            <a:r>
              <a:rPr lang="en-US" sz="2200">
                <a:solidFill>
                  <a:srgbClr val="000000"/>
                </a:solidFill>
                <a:latin typeface="Open Sauce"/>
                <a:ea typeface="Open Sauce"/>
                <a:cs typeface="Open Sauce"/>
                <a:sym typeface="Open Sauce"/>
              </a:rPr>
              <a:t>o p</a:t>
            </a:r>
            <a:r>
              <a:rPr lang="en-US" sz="2200">
                <a:solidFill>
                  <a:srgbClr val="000000"/>
                </a:solidFill>
                <a:latin typeface="Open Sauce"/>
                <a:ea typeface="Open Sauce"/>
                <a:cs typeface="Open Sauce"/>
                <a:sym typeface="Open Sauce"/>
              </a:rPr>
              <a:t>e</a:t>
            </a:r>
            <a:r>
              <a:rPr lang="en-US" sz="2200">
                <a:solidFill>
                  <a:srgbClr val="000000"/>
                </a:solidFill>
                <a:latin typeface="Open Sauce"/>
                <a:ea typeface="Open Sauce"/>
                <a:cs typeface="Open Sauce"/>
                <a:sym typeface="Open Sauce"/>
              </a:rPr>
              <a:t>lo</a:t>
            </a:r>
            <a:r>
              <a:rPr lang="en-US" sz="2200">
                <a:solidFill>
                  <a:srgbClr val="000000"/>
                </a:solidFill>
                <a:latin typeface="Open Sauce"/>
                <a:ea typeface="Open Sauce"/>
                <a:cs typeface="Open Sauce"/>
                <a:sym typeface="Open Sauce"/>
              </a:rPr>
              <a:t> </a:t>
            </a:r>
            <a:r>
              <a:rPr lang="en-US" sz="2200">
                <a:solidFill>
                  <a:srgbClr val="000000"/>
                </a:solidFill>
                <a:latin typeface="Open Sauce"/>
                <a:ea typeface="Open Sauce"/>
                <a:cs typeface="Open Sauce"/>
                <a:sym typeface="Open Sauce"/>
              </a:rPr>
              <a:t>lucro pr</a:t>
            </a:r>
            <a:r>
              <a:rPr lang="en-US" sz="2200">
                <a:solidFill>
                  <a:srgbClr val="000000"/>
                </a:solidFill>
                <a:latin typeface="Open Sauce"/>
                <a:ea typeface="Open Sauce"/>
                <a:cs typeface="Open Sauce"/>
                <a:sym typeface="Open Sauce"/>
              </a:rPr>
              <a:t>e</a:t>
            </a:r>
            <a:r>
              <a:rPr lang="en-US" sz="2200">
                <a:solidFill>
                  <a:srgbClr val="000000"/>
                </a:solidFill>
                <a:latin typeface="Open Sauce"/>
                <a:ea typeface="Open Sauce"/>
                <a:cs typeface="Open Sauce"/>
                <a:sym typeface="Open Sauce"/>
              </a:rPr>
              <a:t>sumido</a:t>
            </a:r>
            <a:r>
              <a:rPr lang="en-US" sz="2200">
                <a:solidFill>
                  <a:srgbClr val="000000"/>
                </a:solidFill>
                <a:latin typeface="Open Sauce"/>
                <a:ea typeface="Open Sauce"/>
                <a:cs typeface="Open Sauce"/>
                <a:sym typeface="Open Sauce"/>
              </a:rPr>
              <a:t> f</a:t>
            </a:r>
            <a:r>
              <a:rPr lang="en-US" sz="2200">
                <a:solidFill>
                  <a:srgbClr val="000000"/>
                </a:solidFill>
                <a:latin typeface="Open Sauce"/>
                <a:ea typeface="Open Sauce"/>
                <a:cs typeface="Open Sauce"/>
                <a:sym typeface="Open Sauce"/>
              </a:rPr>
              <a:t>o</a:t>
            </a:r>
            <a:r>
              <a:rPr lang="en-US" sz="2200">
                <a:solidFill>
                  <a:srgbClr val="000000"/>
                </a:solidFill>
                <a:latin typeface="Open Sauce"/>
                <a:ea typeface="Open Sauce"/>
                <a:cs typeface="Open Sauce"/>
                <a:sym typeface="Open Sauce"/>
              </a:rPr>
              <a:t>i de </a:t>
            </a:r>
            <a:r>
              <a:rPr lang="en-US" sz="2200">
                <a:solidFill>
                  <a:srgbClr val="000000"/>
                </a:solidFill>
                <a:latin typeface="Open Sauce"/>
                <a:ea typeface="Open Sauce"/>
                <a:cs typeface="Open Sauce"/>
                <a:sym typeface="Open Sauce"/>
              </a:rPr>
              <a:t>R$ 10 500,00 e pelo l</a:t>
            </a:r>
            <a:r>
              <a:rPr lang="en-US" sz="2200">
                <a:solidFill>
                  <a:srgbClr val="000000"/>
                </a:solidFill>
                <a:latin typeface="Open Sauce"/>
                <a:ea typeface="Open Sauce"/>
                <a:cs typeface="Open Sauce"/>
                <a:sym typeface="Open Sauce"/>
              </a:rPr>
              <a:t>u</a:t>
            </a:r>
            <a:r>
              <a:rPr lang="en-US" sz="2200">
                <a:solidFill>
                  <a:srgbClr val="000000"/>
                </a:solidFill>
                <a:latin typeface="Open Sauce"/>
                <a:ea typeface="Open Sauce"/>
                <a:cs typeface="Open Sauce"/>
                <a:sym typeface="Open Sauce"/>
              </a:rPr>
              <a:t>c</a:t>
            </a:r>
            <a:r>
              <a:rPr lang="en-US" sz="2200">
                <a:solidFill>
                  <a:srgbClr val="000000"/>
                </a:solidFill>
                <a:latin typeface="Open Sauce"/>
                <a:ea typeface="Open Sauce"/>
                <a:cs typeface="Open Sauce"/>
                <a:sym typeface="Open Sauce"/>
              </a:rPr>
              <a:t>r</a:t>
            </a:r>
            <a:r>
              <a:rPr lang="en-US" sz="2200">
                <a:solidFill>
                  <a:srgbClr val="000000"/>
                </a:solidFill>
                <a:latin typeface="Open Sauce"/>
                <a:ea typeface="Open Sauce"/>
                <a:cs typeface="Open Sauce"/>
                <a:sym typeface="Open Sauce"/>
              </a:rPr>
              <a:t>o r</a:t>
            </a:r>
            <a:r>
              <a:rPr lang="en-US" sz="2200">
                <a:solidFill>
                  <a:srgbClr val="000000"/>
                </a:solidFill>
                <a:latin typeface="Open Sauce"/>
                <a:ea typeface="Open Sauce"/>
                <a:cs typeface="Open Sauce"/>
                <a:sym typeface="Open Sauce"/>
              </a:rPr>
              <a:t>e</a:t>
            </a:r>
            <a:r>
              <a:rPr lang="en-US" sz="2200">
                <a:solidFill>
                  <a:srgbClr val="000000"/>
                </a:solidFill>
                <a:latin typeface="Open Sauce"/>
                <a:ea typeface="Open Sauce"/>
                <a:cs typeface="Open Sauce"/>
                <a:sym typeface="Open Sauce"/>
              </a:rPr>
              <a:t>al f</a:t>
            </a:r>
            <a:r>
              <a:rPr lang="en-US" sz="2200">
                <a:solidFill>
                  <a:srgbClr val="000000"/>
                </a:solidFill>
                <a:latin typeface="Open Sauce"/>
                <a:ea typeface="Open Sauce"/>
                <a:cs typeface="Open Sauce"/>
                <a:sym typeface="Open Sauce"/>
              </a:rPr>
              <a:t>o</a:t>
            </a:r>
            <a:r>
              <a:rPr lang="en-US" sz="2200">
                <a:solidFill>
                  <a:srgbClr val="000000"/>
                </a:solidFill>
                <a:latin typeface="Open Sauce"/>
                <a:ea typeface="Open Sauce"/>
                <a:cs typeface="Open Sauce"/>
                <a:sym typeface="Open Sauce"/>
              </a:rPr>
              <a:t>i</a:t>
            </a:r>
            <a:r>
              <a:rPr lang="en-US" sz="2200">
                <a:solidFill>
                  <a:srgbClr val="000000"/>
                </a:solidFill>
                <a:latin typeface="Open Sauce"/>
                <a:ea typeface="Open Sauce"/>
                <a:cs typeface="Open Sauce"/>
                <a:sym typeface="Open Sauce"/>
              </a:rPr>
              <a:t> </a:t>
            </a:r>
            <a:r>
              <a:rPr lang="en-US" sz="2200">
                <a:solidFill>
                  <a:srgbClr val="000000"/>
                </a:solidFill>
                <a:latin typeface="Open Sauce"/>
                <a:ea typeface="Open Sauce"/>
                <a:cs typeface="Open Sauce"/>
                <a:sym typeface="Open Sauce"/>
              </a:rPr>
              <a:t>de</a:t>
            </a:r>
            <a:r>
              <a:rPr lang="en-US" sz="2200">
                <a:solidFill>
                  <a:srgbClr val="000000"/>
                </a:solidFill>
                <a:latin typeface="Open Sauce"/>
                <a:ea typeface="Open Sauce"/>
                <a:cs typeface="Open Sauce"/>
                <a:sym typeface="Open Sauce"/>
              </a:rPr>
              <a:t> R</a:t>
            </a:r>
            <a:r>
              <a:rPr lang="en-US" sz="2200">
                <a:solidFill>
                  <a:srgbClr val="000000"/>
                </a:solidFill>
                <a:latin typeface="Open Sauce"/>
                <a:ea typeface="Open Sauce"/>
                <a:cs typeface="Open Sauce"/>
                <a:sym typeface="Open Sauce"/>
              </a:rPr>
              <a:t>$ 12 000,00. </a:t>
            </a:r>
            <a:r>
              <a:rPr lang="en-US" sz="2200">
                <a:solidFill>
                  <a:srgbClr val="000000"/>
                </a:solidFill>
                <a:latin typeface="Open Sauce"/>
                <a:ea typeface="Open Sauce"/>
                <a:cs typeface="Open Sauce"/>
                <a:sym typeface="Open Sauce"/>
              </a:rPr>
              <a:t>​</a:t>
            </a:r>
          </a:p>
          <a:p>
            <a:pPr algn="just">
              <a:lnSpc>
                <a:spcPts val="2860"/>
              </a:lnSpc>
            </a:pPr>
            <a:r>
              <a:rPr lang="en-US" sz="2200">
                <a:solidFill>
                  <a:srgbClr val="000000"/>
                </a:solidFill>
                <a:latin typeface="Open Sauce"/>
                <a:ea typeface="Open Sauce"/>
                <a:cs typeface="Open Sauce"/>
                <a:sym typeface="Open Sauce"/>
              </a:rPr>
              <a:t>D)</a:t>
            </a:r>
            <a:r>
              <a:rPr lang="en-US" sz="2200">
                <a:solidFill>
                  <a:srgbClr val="000000"/>
                </a:solidFill>
                <a:latin typeface="Open Sauce"/>
                <a:ea typeface="Open Sauce"/>
                <a:cs typeface="Open Sauce"/>
                <a:sym typeface="Open Sauce"/>
              </a:rPr>
              <a:t> O </a:t>
            </a:r>
            <a:r>
              <a:rPr lang="en-US" sz="2200">
                <a:solidFill>
                  <a:srgbClr val="000000"/>
                </a:solidFill>
                <a:latin typeface="Open Sauce"/>
                <a:ea typeface="Open Sauce"/>
                <a:cs typeface="Open Sauce"/>
                <a:sym typeface="Open Sauce"/>
              </a:rPr>
              <a:t>tota</a:t>
            </a:r>
            <a:r>
              <a:rPr lang="en-US" sz="2200">
                <a:solidFill>
                  <a:srgbClr val="000000"/>
                </a:solidFill>
                <a:latin typeface="Open Sauce"/>
                <a:ea typeface="Open Sauce"/>
                <a:cs typeface="Open Sauce"/>
                <a:sym typeface="Open Sauce"/>
              </a:rPr>
              <a:t>l</a:t>
            </a:r>
            <a:r>
              <a:rPr lang="en-US" sz="2200">
                <a:solidFill>
                  <a:srgbClr val="000000"/>
                </a:solidFill>
                <a:latin typeface="Open Sauce"/>
                <a:ea typeface="Open Sauce"/>
                <a:cs typeface="Open Sauce"/>
                <a:sym typeface="Open Sauce"/>
              </a:rPr>
              <a:t> d</a:t>
            </a:r>
            <a:r>
              <a:rPr lang="en-US" sz="2200">
                <a:solidFill>
                  <a:srgbClr val="000000"/>
                </a:solidFill>
                <a:latin typeface="Open Sauce"/>
                <a:ea typeface="Open Sauce"/>
                <a:cs typeface="Open Sauce"/>
                <a:sym typeface="Open Sauce"/>
              </a:rPr>
              <a:t>e</a:t>
            </a:r>
            <a:r>
              <a:rPr lang="en-US" sz="2200">
                <a:solidFill>
                  <a:srgbClr val="000000"/>
                </a:solidFill>
                <a:latin typeface="Open Sauce"/>
                <a:ea typeface="Open Sauce"/>
                <a:cs typeface="Open Sauce"/>
                <a:sym typeface="Open Sauce"/>
              </a:rPr>
              <a:t> IRPJ</a:t>
            </a:r>
            <a:r>
              <a:rPr lang="en-US" sz="2200">
                <a:solidFill>
                  <a:srgbClr val="000000"/>
                </a:solidFill>
                <a:latin typeface="Open Sauce"/>
                <a:ea typeface="Open Sauce"/>
                <a:cs typeface="Open Sauce"/>
                <a:sym typeface="Open Sauce"/>
              </a:rPr>
              <a:t> </a:t>
            </a:r>
            <a:r>
              <a:rPr lang="en-US" sz="2200">
                <a:solidFill>
                  <a:srgbClr val="000000"/>
                </a:solidFill>
                <a:latin typeface="Open Sauce"/>
                <a:ea typeface="Open Sauce"/>
                <a:cs typeface="Open Sauce"/>
                <a:sym typeface="Open Sauce"/>
              </a:rPr>
              <a:t>c</a:t>
            </a:r>
            <a:r>
              <a:rPr lang="en-US" sz="2200">
                <a:solidFill>
                  <a:srgbClr val="000000"/>
                </a:solidFill>
                <a:latin typeface="Open Sauce"/>
                <a:ea typeface="Open Sauce"/>
                <a:cs typeface="Open Sauce"/>
                <a:sym typeface="Open Sauce"/>
              </a:rPr>
              <a:t>a</a:t>
            </a:r>
            <a:r>
              <a:rPr lang="en-US" sz="2200">
                <a:solidFill>
                  <a:srgbClr val="000000"/>
                </a:solidFill>
                <a:latin typeface="Open Sauce"/>
                <a:ea typeface="Open Sauce"/>
                <a:cs typeface="Open Sauce"/>
                <a:sym typeface="Open Sauce"/>
              </a:rPr>
              <a:t>l</a:t>
            </a:r>
            <a:r>
              <a:rPr lang="en-US" sz="2200">
                <a:solidFill>
                  <a:srgbClr val="000000"/>
                </a:solidFill>
                <a:latin typeface="Open Sauce"/>
                <a:ea typeface="Open Sauce"/>
                <a:cs typeface="Open Sauce"/>
                <a:sym typeface="Open Sauce"/>
              </a:rPr>
              <a:t>c</a:t>
            </a:r>
            <a:r>
              <a:rPr lang="en-US" sz="2200">
                <a:solidFill>
                  <a:srgbClr val="000000"/>
                </a:solidFill>
                <a:latin typeface="Open Sauce"/>
                <a:ea typeface="Open Sauce"/>
                <a:cs typeface="Open Sauce"/>
                <a:sym typeface="Open Sauce"/>
              </a:rPr>
              <a:t>ul</a:t>
            </a:r>
            <a:r>
              <a:rPr lang="en-US" sz="2200">
                <a:solidFill>
                  <a:srgbClr val="000000"/>
                </a:solidFill>
                <a:latin typeface="Open Sauce"/>
                <a:ea typeface="Open Sauce"/>
                <a:cs typeface="Open Sauce"/>
                <a:sym typeface="Open Sauce"/>
              </a:rPr>
              <a:t>a</a:t>
            </a:r>
            <a:r>
              <a:rPr lang="en-US" sz="2200">
                <a:solidFill>
                  <a:srgbClr val="000000"/>
                </a:solidFill>
                <a:latin typeface="Open Sauce"/>
                <a:ea typeface="Open Sauce"/>
                <a:cs typeface="Open Sauce"/>
                <a:sym typeface="Open Sauce"/>
              </a:rPr>
              <a:t>do</a:t>
            </a:r>
            <a:r>
              <a:rPr lang="en-US" sz="2200">
                <a:solidFill>
                  <a:srgbClr val="000000"/>
                </a:solidFill>
                <a:latin typeface="Open Sauce"/>
                <a:ea typeface="Open Sauce"/>
                <a:cs typeface="Open Sauce"/>
                <a:sym typeface="Open Sauce"/>
              </a:rPr>
              <a:t> </a:t>
            </a:r>
            <a:r>
              <a:rPr lang="en-US" sz="2200">
                <a:solidFill>
                  <a:srgbClr val="000000"/>
                </a:solidFill>
                <a:latin typeface="Open Sauce"/>
                <a:ea typeface="Open Sauce"/>
                <a:cs typeface="Open Sauce"/>
                <a:sym typeface="Open Sauce"/>
              </a:rPr>
              <a:t>p</a:t>
            </a:r>
            <a:r>
              <a:rPr lang="en-US" sz="2200">
                <a:solidFill>
                  <a:srgbClr val="000000"/>
                </a:solidFill>
                <a:latin typeface="Open Sauce"/>
                <a:ea typeface="Open Sauce"/>
                <a:cs typeface="Open Sauce"/>
                <a:sym typeface="Open Sauce"/>
              </a:rPr>
              <a:t>ara o</a:t>
            </a:r>
            <a:r>
              <a:rPr lang="en-US" sz="2200">
                <a:solidFill>
                  <a:srgbClr val="000000"/>
                </a:solidFill>
                <a:latin typeface="Open Sauce"/>
                <a:ea typeface="Open Sauce"/>
                <a:cs typeface="Open Sauce"/>
                <a:sym typeface="Open Sauce"/>
              </a:rPr>
              <a:t> período</a:t>
            </a:r>
            <a:r>
              <a:rPr lang="en-US" sz="2200">
                <a:solidFill>
                  <a:srgbClr val="000000"/>
                </a:solidFill>
                <a:latin typeface="Open Sauce"/>
                <a:ea typeface="Open Sauce"/>
                <a:cs typeface="Open Sauce"/>
                <a:sym typeface="Open Sauce"/>
              </a:rPr>
              <a:t> s</a:t>
            </a:r>
            <a:r>
              <a:rPr lang="en-US" sz="2200">
                <a:solidFill>
                  <a:srgbClr val="000000"/>
                </a:solidFill>
                <a:latin typeface="Open Sauce"/>
                <a:ea typeface="Open Sauce"/>
                <a:cs typeface="Open Sauce"/>
                <a:sym typeface="Open Sauce"/>
              </a:rPr>
              <a:t>imulado p</a:t>
            </a:r>
            <a:r>
              <a:rPr lang="en-US" sz="2200">
                <a:solidFill>
                  <a:srgbClr val="000000"/>
                </a:solidFill>
                <a:latin typeface="Open Sauce"/>
                <a:ea typeface="Open Sauce"/>
                <a:cs typeface="Open Sauce"/>
                <a:sym typeface="Open Sauce"/>
              </a:rPr>
              <a:t>e</a:t>
            </a:r>
            <a:r>
              <a:rPr lang="en-US" sz="2200">
                <a:solidFill>
                  <a:srgbClr val="000000"/>
                </a:solidFill>
                <a:latin typeface="Open Sauce"/>
                <a:ea typeface="Open Sauce"/>
                <a:cs typeface="Open Sauce"/>
                <a:sym typeface="Open Sauce"/>
              </a:rPr>
              <a:t>lo l</a:t>
            </a:r>
            <a:r>
              <a:rPr lang="en-US" sz="2200">
                <a:solidFill>
                  <a:srgbClr val="000000"/>
                </a:solidFill>
                <a:latin typeface="Open Sauce"/>
                <a:ea typeface="Open Sauce"/>
                <a:cs typeface="Open Sauce"/>
                <a:sym typeface="Open Sauce"/>
              </a:rPr>
              <a:t>u</a:t>
            </a:r>
            <a:r>
              <a:rPr lang="en-US" sz="2200">
                <a:solidFill>
                  <a:srgbClr val="000000"/>
                </a:solidFill>
                <a:latin typeface="Open Sauce"/>
                <a:ea typeface="Open Sauce"/>
                <a:cs typeface="Open Sauce"/>
                <a:sym typeface="Open Sauce"/>
              </a:rPr>
              <a:t>cro</a:t>
            </a:r>
            <a:r>
              <a:rPr lang="en-US" sz="2200">
                <a:solidFill>
                  <a:srgbClr val="000000"/>
                </a:solidFill>
                <a:latin typeface="Open Sauce"/>
                <a:ea typeface="Open Sauce"/>
                <a:cs typeface="Open Sauce"/>
                <a:sym typeface="Open Sauce"/>
              </a:rPr>
              <a:t> </a:t>
            </a:r>
            <a:r>
              <a:rPr lang="en-US" sz="2200">
                <a:solidFill>
                  <a:srgbClr val="000000"/>
                </a:solidFill>
                <a:latin typeface="Open Sauce"/>
                <a:ea typeface="Open Sauce"/>
                <a:cs typeface="Open Sauce"/>
                <a:sym typeface="Open Sauce"/>
              </a:rPr>
              <a:t>p</a:t>
            </a:r>
            <a:r>
              <a:rPr lang="en-US" sz="2200">
                <a:solidFill>
                  <a:srgbClr val="000000"/>
                </a:solidFill>
                <a:latin typeface="Open Sauce"/>
                <a:ea typeface="Open Sauce"/>
                <a:cs typeface="Open Sauce"/>
                <a:sym typeface="Open Sauce"/>
              </a:rPr>
              <a:t>r</a:t>
            </a:r>
            <a:r>
              <a:rPr lang="en-US" sz="2200">
                <a:solidFill>
                  <a:srgbClr val="000000"/>
                </a:solidFill>
                <a:latin typeface="Open Sauce"/>
                <a:ea typeface="Open Sauce"/>
                <a:cs typeface="Open Sauce"/>
                <a:sym typeface="Open Sauce"/>
              </a:rPr>
              <a:t>esum</a:t>
            </a:r>
            <a:r>
              <a:rPr lang="en-US" sz="2200">
                <a:solidFill>
                  <a:srgbClr val="000000"/>
                </a:solidFill>
                <a:latin typeface="Open Sauce"/>
                <a:ea typeface="Open Sauce"/>
                <a:cs typeface="Open Sauce"/>
                <a:sym typeface="Open Sauce"/>
              </a:rPr>
              <a:t>i</a:t>
            </a:r>
            <a:r>
              <a:rPr lang="en-US" sz="2200">
                <a:solidFill>
                  <a:srgbClr val="000000"/>
                </a:solidFill>
                <a:latin typeface="Open Sauce"/>
                <a:ea typeface="Open Sauce"/>
                <a:cs typeface="Open Sauce"/>
                <a:sym typeface="Open Sauce"/>
              </a:rPr>
              <a:t>d</a:t>
            </a:r>
            <a:r>
              <a:rPr lang="en-US" sz="2200">
                <a:solidFill>
                  <a:srgbClr val="000000"/>
                </a:solidFill>
                <a:latin typeface="Open Sauce"/>
                <a:ea typeface="Open Sauce"/>
                <a:cs typeface="Open Sauce"/>
                <a:sym typeface="Open Sauce"/>
              </a:rPr>
              <a:t>o </a:t>
            </a:r>
            <a:r>
              <a:rPr lang="en-US" sz="2200">
                <a:solidFill>
                  <a:srgbClr val="000000"/>
                </a:solidFill>
                <a:latin typeface="Open Sauce"/>
                <a:ea typeface="Open Sauce"/>
                <a:cs typeface="Open Sauce"/>
                <a:sym typeface="Open Sauce"/>
              </a:rPr>
              <a:t>foi de </a:t>
            </a:r>
            <a:r>
              <a:rPr lang="en-US" sz="2200">
                <a:solidFill>
                  <a:srgbClr val="000000"/>
                </a:solidFill>
                <a:latin typeface="Open Sauce"/>
                <a:ea typeface="Open Sauce"/>
                <a:cs typeface="Open Sauce"/>
                <a:sym typeface="Open Sauce"/>
              </a:rPr>
              <a:t>R</a:t>
            </a:r>
            <a:r>
              <a:rPr lang="en-US" sz="2200">
                <a:solidFill>
                  <a:srgbClr val="000000"/>
                </a:solidFill>
                <a:latin typeface="Open Sauce"/>
                <a:ea typeface="Open Sauce"/>
                <a:cs typeface="Open Sauce"/>
                <a:sym typeface="Open Sauce"/>
              </a:rPr>
              <a:t>$</a:t>
            </a:r>
            <a:r>
              <a:rPr lang="en-US" sz="2200">
                <a:solidFill>
                  <a:srgbClr val="000000"/>
                </a:solidFill>
                <a:latin typeface="Open Sauce"/>
                <a:ea typeface="Open Sauce"/>
                <a:cs typeface="Open Sauce"/>
                <a:sym typeface="Open Sauce"/>
              </a:rPr>
              <a:t> </a:t>
            </a:r>
            <a:r>
              <a:rPr lang="en-US" sz="2200">
                <a:solidFill>
                  <a:srgbClr val="000000"/>
                </a:solidFill>
                <a:latin typeface="Open Sauce"/>
                <a:ea typeface="Open Sauce"/>
                <a:cs typeface="Open Sauce"/>
                <a:sym typeface="Open Sauce"/>
              </a:rPr>
              <a:t>17 500</a:t>
            </a:r>
            <a:r>
              <a:rPr lang="en-US" sz="2200">
                <a:solidFill>
                  <a:srgbClr val="000000"/>
                </a:solidFill>
                <a:latin typeface="Open Sauce"/>
                <a:ea typeface="Open Sauce"/>
                <a:cs typeface="Open Sauce"/>
                <a:sym typeface="Open Sauce"/>
              </a:rPr>
              <a:t>,</a:t>
            </a:r>
            <a:r>
              <a:rPr lang="en-US" sz="2200">
                <a:solidFill>
                  <a:srgbClr val="000000"/>
                </a:solidFill>
                <a:latin typeface="Open Sauce"/>
                <a:ea typeface="Open Sauce"/>
                <a:cs typeface="Open Sauce"/>
                <a:sym typeface="Open Sauce"/>
              </a:rPr>
              <a:t>00</a:t>
            </a:r>
            <a:r>
              <a:rPr lang="en-US" sz="2200">
                <a:solidFill>
                  <a:srgbClr val="000000"/>
                </a:solidFill>
                <a:latin typeface="Open Sauce"/>
                <a:ea typeface="Open Sauce"/>
                <a:cs typeface="Open Sauce"/>
                <a:sym typeface="Open Sauce"/>
              </a:rPr>
              <a:t> e</a:t>
            </a:r>
            <a:r>
              <a:rPr lang="en-US" sz="2200">
                <a:solidFill>
                  <a:srgbClr val="000000"/>
                </a:solidFill>
                <a:latin typeface="Open Sauce"/>
                <a:ea typeface="Open Sauce"/>
                <a:cs typeface="Open Sauce"/>
                <a:sym typeface="Open Sauce"/>
              </a:rPr>
              <a:t> </a:t>
            </a:r>
            <a:r>
              <a:rPr lang="en-US" sz="2200">
                <a:solidFill>
                  <a:srgbClr val="000000"/>
                </a:solidFill>
                <a:latin typeface="Open Sauce"/>
                <a:ea typeface="Open Sauce"/>
                <a:cs typeface="Open Sauce"/>
                <a:sym typeface="Open Sauce"/>
              </a:rPr>
              <a:t>p</a:t>
            </a:r>
            <a:r>
              <a:rPr lang="en-US" sz="2200">
                <a:solidFill>
                  <a:srgbClr val="000000"/>
                </a:solidFill>
                <a:latin typeface="Open Sauce"/>
                <a:ea typeface="Open Sauce"/>
                <a:cs typeface="Open Sauce"/>
                <a:sym typeface="Open Sauce"/>
              </a:rPr>
              <a:t>elo</a:t>
            </a:r>
            <a:r>
              <a:rPr lang="en-US" sz="2200">
                <a:solidFill>
                  <a:srgbClr val="000000"/>
                </a:solidFill>
                <a:latin typeface="Open Sauce"/>
                <a:ea typeface="Open Sauce"/>
                <a:cs typeface="Open Sauce"/>
                <a:sym typeface="Open Sauce"/>
              </a:rPr>
              <a:t> </a:t>
            </a:r>
            <a:r>
              <a:rPr lang="en-US" sz="2200">
                <a:solidFill>
                  <a:srgbClr val="000000"/>
                </a:solidFill>
                <a:latin typeface="Open Sauce"/>
                <a:ea typeface="Open Sauce"/>
                <a:cs typeface="Open Sauce"/>
                <a:sym typeface="Open Sauce"/>
              </a:rPr>
              <a:t>lucr</a:t>
            </a:r>
            <a:r>
              <a:rPr lang="en-US" sz="2200">
                <a:solidFill>
                  <a:srgbClr val="000000"/>
                </a:solidFill>
                <a:latin typeface="Open Sauce"/>
                <a:ea typeface="Open Sauce"/>
                <a:cs typeface="Open Sauce"/>
                <a:sym typeface="Open Sauce"/>
              </a:rPr>
              <a:t>o</a:t>
            </a:r>
            <a:r>
              <a:rPr lang="en-US" sz="2200">
                <a:solidFill>
                  <a:srgbClr val="000000"/>
                </a:solidFill>
                <a:latin typeface="Open Sauce"/>
                <a:ea typeface="Open Sauce"/>
                <a:cs typeface="Open Sauce"/>
                <a:sym typeface="Open Sauce"/>
              </a:rPr>
              <a:t> real </a:t>
            </a:r>
            <a:r>
              <a:rPr lang="en-US" sz="2200">
                <a:solidFill>
                  <a:srgbClr val="000000"/>
                </a:solidFill>
                <a:latin typeface="Open Sauce"/>
                <a:ea typeface="Open Sauce"/>
                <a:cs typeface="Open Sauce"/>
                <a:sym typeface="Open Sauce"/>
              </a:rPr>
              <a:t>f</a:t>
            </a:r>
            <a:r>
              <a:rPr lang="en-US" sz="2200">
                <a:solidFill>
                  <a:srgbClr val="000000"/>
                </a:solidFill>
                <a:latin typeface="Open Sauce"/>
                <a:ea typeface="Open Sauce"/>
                <a:cs typeface="Open Sauce"/>
                <a:sym typeface="Open Sauce"/>
              </a:rPr>
              <a:t>o</a:t>
            </a:r>
            <a:r>
              <a:rPr lang="en-US" sz="2200">
                <a:solidFill>
                  <a:srgbClr val="000000"/>
                </a:solidFill>
                <a:latin typeface="Open Sauce"/>
                <a:ea typeface="Open Sauce"/>
                <a:cs typeface="Open Sauce"/>
                <a:sym typeface="Open Sauce"/>
              </a:rPr>
              <a:t>i</a:t>
            </a:r>
            <a:r>
              <a:rPr lang="en-US" sz="2200">
                <a:solidFill>
                  <a:srgbClr val="000000"/>
                </a:solidFill>
                <a:latin typeface="Open Sauce"/>
                <a:ea typeface="Open Sauce"/>
                <a:cs typeface="Open Sauce"/>
                <a:sym typeface="Open Sauce"/>
              </a:rPr>
              <a:t> de R$ 20</a:t>
            </a:r>
            <a:r>
              <a:rPr lang="en-US" sz="2200">
                <a:solidFill>
                  <a:srgbClr val="000000"/>
                </a:solidFill>
                <a:latin typeface="Open Sauce"/>
                <a:ea typeface="Open Sauce"/>
                <a:cs typeface="Open Sauce"/>
                <a:sym typeface="Open Sauce"/>
              </a:rPr>
              <a:t> </a:t>
            </a:r>
            <a:r>
              <a:rPr lang="en-US" sz="2200">
                <a:solidFill>
                  <a:srgbClr val="000000"/>
                </a:solidFill>
                <a:latin typeface="Open Sauce"/>
                <a:ea typeface="Open Sauce"/>
                <a:cs typeface="Open Sauce"/>
                <a:sym typeface="Open Sauce"/>
              </a:rPr>
              <a:t>000</a:t>
            </a:r>
            <a:r>
              <a:rPr lang="en-US" sz="2200">
                <a:solidFill>
                  <a:srgbClr val="000000"/>
                </a:solidFill>
                <a:latin typeface="Open Sauce"/>
                <a:ea typeface="Open Sauce"/>
                <a:cs typeface="Open Sauce"/>
                <a:sym typeface="Open Sauce"/>
              </a:rPr>
              <a:t>,</a:t>
            </a:r>
            <a:r>
              <a:rPr lang="en-US" sz="2200">
                <a:solidFill>
                  <a:srgbClr val="000000"/>
                </a:solidFill>
                <a:latin typeface="Open Sauce"/>
                <a:ea typeface="Open Sauce"/>
                <a:cs typeface="Open Sauce"/>
                <a:sym typeface="Open Sauce"/>
              </a:rPr>
              <a:t>00.</a:t>
            </a:r>
            <a:r>
              <a:rPr lang="en-US" sz="2200">
                <a:solidFill>
                  <a:srgbClr val="000000"/>
                </a:solidFill>
                <a:latin typeface="Open Sauce"/>
                <a:ea typeface="Open Sauce"/>
                <a:cs typeface="Open Sauce"/>
                <a:sym typeface="Open Sauce"/>
              </a:rPr>
              <a:t> </a:t>
            </a:r>
            <a:r>
              <a:rPr lang="en-US" sz="2200">
                <a:solidFill>
                  <a:srgbClr val="000000"/>
                </a:solidFill>
                <a:latin typeface="Open Sauce"/>
                <a:ea typeface="Open Sauce"/>
                <a:cs typeface="Open Sauce"/>
                <a:sym typeface="Open Sauce"/>
              </a:rPr>
              <a:t>​</a:t>
            </a:r>
          </a:p>
          <a:p>
            <a:pPr algn="just">
              <a:lnSpc>
                <a:spcPts val="2860"/>
              </a:lnSpc>
            </a:pPr>
            <a:r>
              <a:rPr lang="en-US" sz="2200">
                <a:solidFill>
                  <a:srgbClr val="000000"/>
                </a:solidFill>
                <a:latin typeface="Open Sauce"/>
                <a:ea typeface="Open Sauce"/>
                <a:cs typeface="Open Sauce"/>
                <a:sym typeface="Open Sauce"/>
              </a:rPr>
              <a:t>E) O</a:t>
            </a:r>
            <a:r>
              <a:rPr lang="en-US" sz="2200">
                <a:solidFill>
                  <a:srgbClr val="000000"/>
                </a:solidFill>
                <a:latin typeface="Open Sauce"/>
                <a:ea typeface="Open Sauce"/>
                <a:cs typeface="Open Sauce"/>
                <a:sym typeface="Open Sauce"/>
              </a:rPr>
              <a:t> </a:t>
            </a:r>
            <a:r>
              <a:rPr lang="en-US" sz="2200">
                <a:solidFill>
                  <a:srgbClr val="000000"/>
                </a:solidFill>
                <a:latin typeface="Open Sauce"/>
                <a:ea typeface="Open Sauce"/>
                <a:cs typeface="Open Sauce"/>
                <a:sym typeface="Open Sauce"/>
              </a:rPr>
              <a:t>total</a:t>
            </a:r>
            <a:r>
              <a:rPr lang="en-US" sz="2200">
                <a:solidFill>
                  <a:srgbClr val="000000"/>
                </a:solidFill>
                <a:latin typeface="Open Sauce"/>
                <a:ea typeface="Open Sauce"/>
                <a:cs typeface="Open Sauce"/>
                <a:sym typeface="Open Sauce"/>
              </a:rPr>
              <a:t> </a:t>
            </a:r>
            <a:r>
              <a:rPr lang="en-US" sz="2200">
                <a:solidFill>
                  <a:srgbClr val="000000"/>
                </a:solidFill>
                <a:latin typeface="Open Sauce"/>
                <a:ea typeface="Open Sauce"/>
                <a:cs typeface="Open Sauce"/>
                <a:sym typeface="Open Sauce"/>
              </a:rPr>
              <a:t>d</a:t>
            </a:r>
            <a:r>
              <a:rPr lang="en-US" sz="2200">
                <a:solidFill>
                  <a:srgbClr val="000000"/>
                </a:solidFill>
                <a:latin typeface="Open Sauce"/>
                <a:ea typeface="Open Sauce"/>
                <a:cs typeface="Open Sauce"/>
                <a:sym typeface="Open Sauce"/>
              </a:rPr>
              <a:t>e </a:t>
            </a:r>
            <a:r>
              <a:rPr lang="en-US" sz="2200">
                <a:solidFill>
                  <a:srgbClr val="000000"/>
                </a:solidFill>
                <a:latin typeface="Open Sauce"/>
                <a:ea typeface="Open Sauce"/>
                <a:cs typeface="Open Sauce"/>
                <a:sym typeface="Open Sauce"/>
              </a:rPr>
              <a:t>IRPJ</a:t>
            </a:r>
            <a:r>
              <a:rPr lang="en-US" sz="2200">
                <a:solidFill>
                  <a:srgbClr val="000000"/>
                </a:solidFill>
                <a:latin typeface="Open Sauce"/>
                <a:ea typeface="Open Sauce"/>
                <a:cs typeface="Open Sauce"/>
                <a:sym typeface="Open Sauce"/>
              </a:rPr>
              <a:t> </a:t>
            </a:r>
            <a:r>
              <a:rPr lang="en-US" sz="2200">
                <a:solidFill>
                  <a:srgbClr val="000000"/>
                </a:solidFill>
                <a:latin typeface="Open Sauce"/>
                <a:ea typeface="Open Sauce"/>
                <a:cs typeface="Open Sauce"/>
                <a:sym typeface="Open Sauce"/>
              </a:rPr>
              <a:t>calc</a:t>
            </a:r>
            <a:r>
              <a:rPr lang="en-US" sz="2200">
                <a:solidFill>
                  <a:srgbClr val="000000"/>
                </a:solidFill>
                <a:latin typeface="Open Sauce"/>
                <a:ea typeface="Open Sauce"/>
                <a:cs typeface="Open Sauce"/>
                <a:sym typeface="Open Sauce"/>
              </a:rPr>
              <a:t>u</a:t>
            </a:r>
            <a:r>
              <a:rPr lang="en-US" sz="2200">
                <a:solidFill>
                  <a:srgbClr val="000000"/>
                </a:solidFill>
                <a:latin typeface="Open Sauce"/>
                <a:ea typeface="Open Sauce"/>
                <a:cs typeface="Open Sauce"/>
                <a:sym typeface="Open Sauce"/>
              </a:rPr>
              <a:t>lad</a:t>
            </a:r>
            <a:r>
              <a:rPr lang="en-US" sz="2200">
                <a:solidFill>
                  <a:srgbClr val="000000"/>
                </a:solidFill>
                <a:latin typeface="Open Sauce"/>
                <a:ea typeface="Open Sauce"/>
                <a:cs typeface="Open Sauce"/>
                <a:sym typeface="Open Sauce"/>
              </a:rPr>
              <a:t>o para </a:t>
            </a:r>
            <a:r>
              <a:rPr lang="en-US" sz="2200">
                <a:solidFill>
                  <a:srgbClr val="000000"/>
                </a:solidFill>
                <a:latin typeface="Open Sauce"/>
                <a:ea typeface="Open Sauce"/>
                <a:cs typeface="Open Sauce"/>
                <a:sym typeface="Open Sauce"/>
              </a:rPr>
              <a:t>o</a:t>
            </a:r>
            <a:r>
              <a:rPr lang="en-US" sz="2200">
                <a:solidFill>
                  <a:srgbClr val="000000"/>
                </a:solidFill>
                <a:latin typeface="Open Sauce"/>
                <a:ea typeface="Open Sauce"/>
                <a:cs typeface="Open Sauce"/>
                <a:sym typeface="Open Sauce"/>
              </a:rPr>
              <a:t> </a:t>
            </a:r>
            <a:r>
              <a:rPr lang="en-US" sz="2200">
                <a:solidFill>
                  <a:srgbClr val="000000"/>
                </a:solidFill>
                <a:latin typeface="Open Sauce"/>
                <a:ea typeface="Open Sauce"/>
                <a:cs typeface="Open Sauce"/>
                <a:sym typeface="Open Sauce"/>
              </a:rPr>
              <a:t>p</a:t>
            </a:r>
            <a:r>
              <a:rPr lang="en-US" sz="2200">
                <a:solidFill>
                  <a:srgbClr val="000000"/>
                </a:solidFill>
                <a:latin typeface="Open Sauce"/>
                <a:ea typeface="Open Sauce"/>
                <a:cs typeface="Open Sauce"/>
                <a:sym typeface="Open Sauce"/>
              </a:rPr>
              <a:t>er</a:t>
            </a:r>
            <a:r>
              <a:rPr lang="en-US" sz="2200">
                <a:solidFill>
                  <a:srgbClr val="000000"/>
                </a:solidFill>
                <a:latin typeface="Open Sauce"/>
                <a:ea typeface="Open Sauce"/>
                <a:cs typeface="Open Sauce"/>
                <a:sym typeface="Open Sauce"/>
              </a:rPr>
              <a:t>ío</a:t>
            </a:r>
            <a:r>
              <a:rPr lang="en-US" sz="2200">
                <a:solidFill>
                  <a:srgbClr val="000000"/>
                </a:solidFill>
                <a:latin typeface="Open Sauce"/>
                <a:ea typeface="Open Sauce"/>
                <a:cs typeface="Open Sauce"/>
                <a:sym typeface="Open Sauce"/>
              </a:rPr>
              <a:t>do si</a:t>
            </a:r>
            <a:r>
              <a:rPr lang="en-US" sz="2200">
                <a:solidFill>
                  <a:srgbClr val="000000"/>
                </a:solidFill>
                <a:latin typeface="Open Sauce"/>
                <a:ea typeface="Open Sauce"/>
                <a:cs typeface="Open Sauce"/>
                <a:sym typeface="Open Sauce"/>
              </a:rPr>
              <a:t>mul</a:t>
            </a:r>
            <a:r>
              <a:rPr lang="en-US" sz="2200">
                <a:solidFill>
                  <a:srgbClr val="000000"/>
                </a:solidFill>
                <a:latin typeface="Open Sauce"/>
                <a:ea typeface="Open Sauce"/>
                <a:cs typeface="Open Sauce"/>
                <a:sym typeface="Open Sauce"/>
              </a:rPr>
              <a:t>ad</a:t>
            </a:r>
            <a:r>
              <a:rPr lang="en-US" sz="2200">
                <a:solidFill>
                  <a:srgbClr val="000000"/>
                </a:solidFill>
                <a:latin typeface="Open Sauce"/>
                <a:ea typeface="Open Sauce"/>
                <a:cs typeface="Open Sauce"/>
                <a:sym typeface="Open Sauce"/>
              </a:rPr>
              <a:t>o</a:t>
            </a:r>
            <a:r>
              <a:rPr lang="en-US" sz="2200">
                <a:solidFill>
                  <a:srgbClr val="000000"/>
                </a:solidFill>
                <a:latin typeface="Open Sauce"/>
                <a:ea typeface="Open Sauce"/>
                <a:cs typeface="Open Sauce"/>
                <a:sym typeface="Open Sauce"/>
              </a:rPr>
              <a:t> </a:t>
            </a:r>
            <a:r>
              <a:rPr lang="en-US" sz="2200">
                <a:solidFill>
                  <a:srgbClr val="000000"/>
                </a:solidFill>
                <a:latin typeface="Open Sauce"/>
                <a:ea typeface="Open Sauce"/>
                <a:cs typeface="Open Sauce"/>
                <a:sym typeface="Open Sauce"/>
              </a:rPr>
              <a:t>pelo</a:t>
            </a:r>
            <a:r>
              <a:rPr lang="en-US" sz="2200">
                <a:solidFill>
                  <a:srgbClr val="000000"/>
                </a:solidFill>
                <a:latin typeface="Open Sauce"/>
                <a:ea typeface="Open Sauce"/>
                <a:cs typeface="Open Sauce"/>
                <a:sym typeface="Open Sauce"/>
              </a:rPr>
              <a:t> </a:t>
            </a:r>
            <a:r>
              <a:rPr lang="en-US" sz="2200">
                <a:solidFill>
                  <a:srgbClr val="000000"/>
                </a:solidFill>
                <a:latin typeface="Open Sauce"/>
                <a:ea typeface="Open Sauce"/>
                <a:cs typeface="Open Sauce"/>
                <a:sym typeface="Open Sauce"/>
              </a:rPr>
              <a:t>lucro p</a:t>
            </a:r>
            <a:r>
              <a:rPr lang="en-US" sz="2200">
                <a:solidFill>
                  <a:srgbClr val="000000"/>
                </a:solidFill>
                <a:latin typeface="Open Sauce"/>
                <a:ea typeface="Open Sauce"/>
                <a:cs typeface="Open Sauce"/>
                <a:sym typeface="Open Sauce"/>
              </a:rPr>
              <a:t>re</a:t>
            </a:r>
            <a:r>
              <a:rPr lang="en-US" sz="2200">
                <a:solidFill>
                  <a:srgbClr val="000000"/>
                </a:solidFill>
                <a:latin typeface="Open Sauce"/>
                <a:ea typeface="Open Sauce"/>
                <a:cs typeface="Open Sauce"/>
                <a:sym typeface="Open Sauce"/>
              </a:rPr>
              <a:t>sum</a:t>
            </a:r>
            <a:r>
              <a:rPr lang="en-US" sz="2200">
                <a:solidFill>
                  <a:srgbClr val="000000"/>
                </a:solidFill>
                <a:latin typeface="Open Sauce"/>
                <a:ea typeface="Open Sauce"/>
                <a:cs typeface="Open Sauce"/>
                <a:sym typeface="Open Sauce"/>
              </a:rPr>
              <a:t>id</a:t>
            </a:r>
            <a:r>
              <a:rPr lang="en-US" sz="2200">
                <a:solidFill>
                  <a:srgbClr val="000000"/>
                </a:solidFill>
                <a:latin typeface="Open Sauce"/>
                <a:ea typeface="Open Sauce"/>
                <a:cs typeface="Open Sauce"/>
                <a:sym typeface="Open Sauce"/>
              </a:rPr>
              <a:t>o</a:t>
            </a:r>
            <a:r>
              <a:rPr lang="en-US" sz="2200">
                <a:solidFill>
                  <a:srgbClr val="000000"/>
                </a:solidFill>
                <a:latin typeface="Open Sauce"/>
                <a:ea typeface="Open Sauce"/>
                <a:cs typeface="Open Sauce"/>
                <a:sym typeface="Open Sauce"/>
              </a:rPr>
              <a:t> </a:t>
            </a:r>
            <a:r>
              <a:rPr lang="en-US" sz="2200">
                <a:solidFill>
                  <a:srgbClr val="000000"/>
                </a:solidFill>
                <a:latin typeface="Open Sauce"/>
                <a:ea typeface="Open Sauce"/>
                <a:cs typeface="Open Sauce"/>
                <a:sym typeface="Open Sauce"/>
              </a:rPr>
              <a:t>f</a:t>
            </a:r>
            <a:r>
              <a:rPr lang="en-US" sz="2200">
                <a:solidFill>
                  <a:srgbClr val="000000"/>
                </a:solidFill>
                <a:latin typeface="Open Sauce"/>
                <a:ea typeface="Open Sauce"/>
                <a:cs typeface="Open Sauce"/>
                <a:sym typeface="Open Sauce"/>
              </a:rPr>
              <a:t>oi </a:t>
            </a:r>
            <a:r>
              <a:rPr lang="en-US" sz="2200">
                <a:solidFill>
                  <a:srgbClr val="000000"/>
                </a:solidFill>
                <a:latin typeface="Open Sauce"/>
                <a:ea typeface="Open Sauce"/>
                <a:cs typeface="Open Sauce"/>
                <a:sym typeface="Open Sauce"/>
              </a:rPr>
              <a:t>de</a:t>
            </a:r>
            <a:r>
              <a:rPr lang="en-US" sz="2200">
                <a:solidFill>
                  <a:srgbClr val="000000"/>
                </a:solidFill>
                <a:latin typeface="Open Sauce"/>
                <a:ea typeface="Open Sauce"/>
                <a:cs typeface="Open Sauce"/>
                <a:sym typeface="Open Sauce"/>
              </a:rPr>
              <a:t> </a:t>
            </a:r>
            <a:r>
              <a:rPr lang="en-US" sz="2200">
                <a:solidFill>
                  <a:srgbClr val="000000"/>
                </a:solidFill>
                <a:latin typeface="Open Sauce"/>
                <a:ea typeface="Open Sauce"/>
                <a:cs typeface="Open Sauce"/>
                <a:sym typeface="Open Sauce"/>
              </a:rPr>
              <a:t>R$</a:t>
            </a:r>
            <a:r>
              <a:rPr lang="en-US" sz="2200">
                <a:solidFill>
                  <a:srgbClr val="000000"/>
                </a:solidFill>
                <a:latin typeface="Open Sauce"/>
                <a:ea typeface="Open Sauce"/>
                <a:cs typeface="Open Sauce"/>
                <a:sym typeface="Open Sauce"/>
              </a:rPr>
              <a:t> </a:t>
            </a:r>
            <a:r>
              <a:rPr lang="en-US" sz="2200">
                <a:solidFill>
                  <a:srgbClr val="000000"/>
                </a:solidFill>
                <a:latin typeface="Open Sauce"/>
                <a:ea typeface="Open Sauce"/>
                <a:cs typeface="Open Sauce"/>
                <a:sym typeface="Open Sauce"/>
              </a:rPr>
              <a:t>11 500,00 e</a:t>
            </a:r>
            <a:r>
              <a:rPr lang="en-US" sz="2200">
                <a:solidFill>
                  <a:srgbClr val="000000"/>
                </a:solidFill>
                <a:latin typeface="Open Sauce"/>
                <a:ea typeface="Open Sauce"/>
                <a:cs typeface="Open Sauce"/>
                <a:sym typeface="Open Sauce"/>
              </a:rPr>
              <a:t> pe</a:t>
            </a:r>
            <a:r>
              <a:rPr lang="en-US" sz="2200">
                <a:solidFill>
                  <a:srgbClr val="000000"/>
                </a:solidFill>
                <a:latin typeface="Open Sauce"/>
                <a:ea typeface="Open Sauce"/>
                <a:cs typeface="Open Sauce"/>
                <a:sym typeface="Open Sauce"/>
              </a:rPr>
              <a:t>l</a:t>
            </a:r>
            <a:r>
              <a:rPr lang="en-US" sz="2200">
                <a:solidFill>
                  <a:srgbClr val="000000"/>
                </a:solidFill>
                <a:latin typeface="Open Sauce"/>
                <a:ea typeface="Open Sauce"/>
                <a:cs typeface="Open Sauce"/>
                <a:sym typeface="Open Sauce"/>
              </a:rPr>
              <a:t>o </a:t>
            </a:r>
            <a:r>
              <a:rPr lang="en-US" sz="2200">
                <a:solidFill>
                  <a:srgbClr val="000000"/>
                </a:solidFill>
                <a:latin typeface="Open Sauce"/>
                <a:ea typeface="Open Sauce"/>
                <a:cs typeface="Open Sauce"/>
                <a:sym typeface="Open Sauce"/>
              </a:rPr>
              <a:t>l</a:t>
            </a:r>
            <a:r>
              <a:rPr lang="en-US" sz="2200">
                <a:solidFill>
                  <a:srgbClr val="000000"/>
                </a:solidFill>
                <a:latin typeface="Open Sauce"/>
                <a:ea typeface="Open Sauce"/>
                <a:cs typeface="Open Sauce"/>
                <a:sym typeface="Open Sauce"/>
              </a:rPr>
              <a:t>uc</a:t>
            </a:r>
            <a:r>
              <a:rPr lang="en-US" sz="2200">
                <a:solidFill>
                  <a:srgbClr val="000000"/>
                </a:solidFill>
                <a:latin typeface="Open Sauce"/>
                <a:ea typeface="Open Sauce"/>
                <a:cs typeface="Open Sauce"/>
                <a:sym typeface="Open Sauce"/>
              </a:rPr>
              <a:t>ro re</a:t>
            </a:r>
            <a:r>
              <a:rPr lang="en-US" sz="2200">
                <a:solidFill>
                  <a:srgbClr val="000000"/>
                </a:solidFill>
                <a:latin typeface="Open Sauce"/>
                <a:ea typeface="Open Sauce"/>
                <a:cs typeface="Open Sauce"/>
                <a:sym typeface="Open Sauce"/>
              </a:rPr>
              <a:t>a</a:t>
            </a:r>
            <a:r>
              <a:rPr lang="en-US" sz="2200">
                <a:solidFill>
                  <a:srgbClr val="000000"/>
                </a:solidFill>
                <a:latin typeface="Open Sauce"/>
                <a:ea typeface="Open Sauce"/>
                <a:cs typeface="Open Sauce"/>
                <a:sym typeface="Open Sauce"/>
              </a:rPr>
              <a:t>l</a:t>
            </a:r>
            <a:r>
              <a:rPr lang="en-US" sz="2200">
                <a:solidFill>
                  <a:srgbClr val="000000"/>
                </a:solidFill>
                <a:latin typeface="Open Sauce"/>
                <a:ea typeface="Open Sauce"/>
                <a:cs typeface="Open Sauce"/>
                <a:sym typeface="Open Sauce"/>
              </a:rPr>
              <a:t> </a:t>
            </a:r>
            <a:r>
              <a:rPr lang="en-US" sz="2200">
                <a:solidFill>
                  <a:srgbClr val="000000"/>
                </a:solidFill>
                <a:latin typeface="Open Sauce"/>
                <a:ea typeface="Open Sauce"/>
                <a:cs typeface="Open Sauce"/>
                <a:sym typeface="Open Sauce"/>
              </a:rPr>
              <a:t>foi</a:t>
            </a:r>
            <a:r>
              <a:rPr lang="en-US" sz="2200">
                <a:solidFill>
                  <a:srgbClr val="000000"/>
                </a:solidFill>
                <a:latin typeface="Open Sauce"/>
                <a:ea typeface="Open Sauce"/>
                <a:cs typeface="Open Sauce"/>
                <a:sym typeface="Open Sauce"/>
              </a:rPr>
              <a:t> </a:t>
            </a:r>
            <a:r>
              <a:rPr lang="en-US" sz="2200">
                <a:solidFill>
                  <a:srgbClr val="000000"/>
                </a:solidFill>
                <a:latin typeface="Open Sauce"/>
                <a:ea typeface="Open Sauce"/>
                <a:cs typeface="Open Sauce"/>
                <a:sym typeface="Open Sauce"/>
              </a:rPr>
              <a:t>de </a:t>
            </a:r>
            <a:r>
              <a:rPr lang="en-US" sz="2200">
                <a:solidFill>
                  <a:srgbClr val="000000"/>
                </a:solidFill>
                <a:latin typeface="Open Sauce"/>
                <a:ea typeface="Open Sauce"/>
                <a:cs typeface="Open Sauce"/>
                <a:sym typeface="Open Sauce"/>
              </a:rPr>
              <a:t>R</a:t>
            </a:r>
            <a:r>
              <a:rPr lang="en-US" sz="2200">
                <a:solidFill>
                  <a:srgbClr val="000000"/>
                </a:solidFill>
                <a:latin typeface="Open Sauce"/>
                <a:ea typeface="Open Sauce"/>
                <a:cs typeface="Open Sauce"/>
                <a:sym typeface="Open Sauce"/>
              </a:rPr>
              <a:t>$ 14 000,00.</a:t>
            </a:r>
          </a:p>
          <a:p>
            <a:pPr algn="just">
              <a:lnSpc>
                <a:spcPts val="2860"/>
              </a:lnSpc>
            </a:pPr>
          </a:p>
        </p:txBody>
      </p:sp>
      <p:sp>
        <p:nvSpPr>
          <p:cNvPr name="Freeform 3" id="3"/>
          <p:cNvSpPr/>
          <p:nvPr/>
        </p:nvSpPr>
        <p:spPr>
          <a:xfrm flipH="false" flipV="false" rot="0">
            <a:off x="15388955" y="8973918"/>
            <a:ext cx="1214731" cy="1214731"/>
          </a:xfrm>
          <a:custGeom>
            <a:avLst/>
            <a:gdLst/>
            <a:ahLst/>
            <a:cxnLst/>
            <a:rect r="r" b="b" t="t" l="l"/>
            <a:pathLst>
              <a:path h="1214731" w="1214731">
                <a:moveTo>
                  <a:pt x="0" y="0"/>
                </a:moveTo>
                <a:lnTo>
                  <a:pt x="1214732" y="0"/>
                </a:lnTo>
                <a:lnTo>
                  <a:pt x="1214732" y="1214731"/>
                </a:lnTo>
                <a:lnTo>
                  <a:pt x="0" y="1214731"/>
                </a:lnTo>
                <a:lnTo>
                  <a:pt x="0" y="0"/>
                </a:lnTo>
                <a:close/>
              </a:path>
            </a:pathLst>
          </a:custGeom>
          <a:blipFill>
            <a:blip r:embed="rId2"/>
            <a:stretch>
              <a:fillRect l="0" t="0" r="0" b="0"/>
            </a:stretch>
          </a:blipFill>
        </p:spPr>
      </p:sp>
      <p:sp>
        <p:nvSpPr>
          <p:cNvPr name="Freeform 4" id="4"/>
          <p:cNvSpPr/>
          <p:nvPr/>
        </p:nvSpPr>
        <p:spPr>
          <a:xfrm flipH="false" flipV="false" rot="0">
            <a:off x="16603687" y="9065773"/>
            <a:ext cx="1684313" cy="1122876"/>
          </a:xfrm>
          <a:custGeom>
            <a:avLst/>
            <a:gdLst/>
            <a:ahLst/>
            <a:cxnLst/>
            <a:rect r="r" b="b" t="t" l="l"/>
            <a:pathLst>
              <a:path h="1122876" w="1684313">
                <a:moveTo>
                  <a:pt x="0" y="0"/>
                </a:moveTo>
                <a:lnTo>
                  <a:pt x="1684313" y="0"/>
                </a:lnTo>
                <a:lnTo>
                  <a:pt x="1684313" y="1122876"/>
                </a:lnTo>
                <a:lnTo>
                  <a:pt x="0" y="1122876"/>
                </a:lnTo>
                <a:lnTo>
                  <a:pt x="0" y="0"/>
                </a:lnTo>
                <a:close/>
              </a:path>
            </a:pathLst>
          </a:custGeom>
          <a:blipFill>
            <a:blip r:embed="rId3"/>
            <a:stretch>
              <a:fillRect l="0" t="0" r="0" b="0"/>
            </a:stretch>
          </a:blipFill>
        </p:spPr>
      </p:sp>
      <p:sp>
        <p:nvSpPr>
          <p:cNvPr name="TextBox 5" id="5"/>
          <p:cNvSpPr txBox="true"/>
          <p:nvPr/>
        </p:nvSpPr>
        <p:spPr>
          <a:xfrm rot="0">
            <a:off x="5252313" y="257175"/>
            <a:ext cx="7783374" cy="771525"/>
          </a:xfrm>
          <a:prstGeom prst="rect">
            <a:avLst/>
          </a:prstGeom>
        </p:spPr>
        <p:txBody>
          <a:bodyPr anchor="t" rtlCol="false" tIns="0" lIns="0" bIns="0" rIns="0">
            <a:spAutoFit/>
          </a:bodyPr>
          <a:lstStyle/>
          <a:p>
            <a:pPr algn="ctr" marL="0" indent="0" lvl="0">
              <a:lnSpc>
                <a:spcPts val="6000"/>
              </a:lnSpc>
            </a:pPr>
            <a:r>
              <a:rPr lang="en-US" b="true" sz="5000" spc="-100">
                <a:solidFill>
                  <a:srgbClr val="000000"/>
                </a:solidFill>
                <a:latin typeface="Antonio Bold"/>
                <a:ea typeface="Antonio Bold"/>
                <a:cs typeface="Antonio Bold"/>
                <a:sym typeface="Antonio Bold"/>
              </a:rPr>
              <a:t>ENADE 2022</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DAGjNEMJpg0</dc:identifier>
  <dcterms:modified xsi:type="dcterms:W3CDTF">2011-08-01T06:04:30Z</dcterms:modified>
  <cp:revision>1</cp:revision>
  <dc:title>TRIBUTARIA</dc:title>
</cp:coreProperties>
</file>